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7"/>
  </p:notesMasterIdLst>
  <p:sldIdLst>
    <p:sldId id="295" r:id="rId2"/>
    <p:sldId id="299" r:id="rId3"/>
    <p:sldId id="307" r:id="rId4"/>
    <p:sldId id="305" r:id="rId5"/>
    <p:sldId id="285" r:id="rId6"/>
    <p:sldId id="297" r:id="rId7"/>
    <p:sldId id="403" r:id="rId8"/>
    <p:sldId id="308" r:id="rId9"/>
    <p:sldId id="476" r:id="rId10"/>
    <p:sldId id="479" r:id="rId11"/>
    <p:sldId id="478" r:id="rId12"/>
    <p:sldId id="372" r:id="rId13"/>
    <p:sldId id="489" r:id="rId14"/>
    <p:sldId id="480" r:id="rId15"/>
    <p:sldId id="477" r:id="rId16"/>
    <p:sldId id="394" r:id="rId17"/>
    <p:sldId id="396" r:id="rId18"/>
    <p:sldId id="397" r:id="rId19"/>
    <p:sldId id="470" r:id="rId20"/>
    <p:sldId id="374" r:id="rId21"/>
    <p:sldId id="400" r:id="rId22"/>
    <p:sldId id="490" r:id="rId23"/>
    <p:sldId id="376" r:id="rId24"/>
    <p:sldId id="491" r:id="rId25"/>
    <p:sldId id="378" r:id="rId26"/>
    <p:sldId id="492" r:id="rId27"/>
    <p:sldId id="405" r:id="rId28"/>
    <p:sldId id="377" r:id="rId29"/>
    <p:sldId id="399" r:id="rId30"/>
    <p:sldId id="493" r:id="rId31"/>
    <p:sldId id="392" r:id="rId32"/>
    <p:sldId id="494" r:id="rId33"/>
    <p:sldId id="487" r:id="rId34"/>
    <p:sldId id="495" r:id="rId35"/>
    <p:sldId id="488" r:id="rId36"/>
    <p:sldId id="496" r:id="rId37"/>
    <p:sldId id="381" r:id="rId38"/>
    <p:sldId id="481" r:id="rId39"/>
    <p:sldId id="482" r:id="rId40"/>
    <p:sldId id="256" r:id="rId41"/>
    <p:sldId id="443" r:id="rId42"/>
    <p:sldId id="483" r:id="rId43"/>
    <p:sldId id="361" r:id="rId44"/>
    <p:sldId id="484" r:id="rId45"/>
    <p:sldId id="485" r:id="rId46"/>
    <p:sldId id="358" r:id="rId47"/>
    <p:sldId id="365" r:id="rId48"/>
    <p:sldId id="486" r:id="rId49"/>
    <p:sldId id="369" r:id="rId50"/>
    <p:sldId id="382" r:id="rId51"/>
    <p:sldId id="471" r:id="rId52"/>
    <p:sldId id="472" r:id="rId53"/>
    <p:sldId id="473" r:id="rId54"/>
    <p:sldId id="474" r:id="rId55"/>
    <p:sldId id="475" r:id="rId56"/>
    <p:sldId id="293" r:id="rId57"/>
    <p:sldId id="404" r:id="rId58"/>
    <p:sldId id="497" r:id="rId59"/>
    <p:sldId id="259" r:id="rId60"/>
    <p:sldId id="298" r:id="rId61"/>
    <p:sldId id="469" r:id="rId62"/>
    <p:sldId id="383" r:id="rId63"/>
    <p:sldId id="391" r:id="rId64"/>
    <p:sldId id="384" r:id="rId65"/>
    <p:sldId id="390" r:id="rId6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8FD"/>
    <a:srgbClr val="EDF9FD"/>
    <a:srgbClr val="DCF4FC"/>
    <a:srgbClr val="E7F7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314" autoAdjust="0"/>
  </p:normalViewPr>
  <p:slideViewPr>
    <p:cSldViewPr snapToGrid="0">
      <p:cViewPr varScale="1">
        <p:scale>
          <a:sx n="69" d="100"/>
          <a:sy n="69" d="100"/>
        </p:scale>
        <p:origin x="12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1.xml.rels><?xml version="1.0" encoding="UTF-8" standalone="yes"?>
<Relationships xmlns="http://schemas.openxmlformats.org/package/2006/relationships"><Relationship Id="rId8" Type="http://schemas.openxmlformats.org/officeDocument/2006/relationships/image" Target="../media/image108.svg"/><Relationship Id="rId13" Type="http://schemas.openxmlformats.org/officeDocument/2006/relationships/image" Target="../media/image113.png"/><Relationship Id="rId18" Type="http://schemas.openxmlformats.org/officeDocument/2006/relationships/image" Target="../media/image118.svg"/><Relationship Id="rId3" Type="http://schemas.openxmlformats.org/officeDocument/2006/relationships/image" Target="../media/image103.png"/><Relationship Id="rId7" Type="http://schemas.openxmlformats.org/officeDocument/2006/relationships/image" Target="../media/image107.png"/><Relationship Id="rId12" Type="http://schemas.openxmlformats.org/officeDocument/2006/relationships/image" Target="../media/image112.svg"/><Relationship Id="rId17" Type="http://schemas.openxmlformats.org/officeDocument/2006/relationships/image" Target="../media/image117.png"/><Relationship Id="rId2" Type="http://schemas.openxmlformats.org/officeDocument/2006/relationships/image" Target="../media/image102.svg"/><Relationship Id="rId16" Type="http://schemas.openxmlformats.org/officeDocument/2006/relationships/image" Target="../media/image116.svg"/><Relationship Id="rId1" Type="http://schemas.openxmlformats.org/officeDocument/2006/relationships/image" Target="../media/image101.png"/><Relationship Id="rId6" Type="http://schemas.openxmlformats.org/officeDocument/2006/relationships/image" Target="../media/image106.svg"/><Relationship Id="rId11" Type="http://schemas.openxmlformats.org/officeDocument/2006/relationships/image" Target="../media/image111.png"/><Relationship Id="rId5" Type="http://schemas.openxmlformats.org/officeDocument/2006/relationships/image" Target="../media/image105.png"/><Relationship Id="rId15" Type="http://schemas.openxmlformats.org/officeDocument/2006/relationships/image" Target="../media/image115.png"/><Relationship Id="rId10" Type="http://schemas.openxmlformats.org/officeDocument/2006/relationships/image" Target="../media/image110.svg"/><Relationship Id="rId4" Type="http://schemas.openxmlformats.org/officeDocument/2006/relationships/image" Target="../media/image104.svg"/><Relationship Id="rId9" Type="http://schemas.openxmlformats.org/officeDocument/2006/relationships/image" Target="../media/image109.png"/><Relationship Id="rId14" Type="http://schemas.openxmlformats.org/officeDocument/2006/relationships/image" Target="../media/image1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8.svg"/><Relationship Id="rId13" Type="http://schemas.openxmlformats.org/officeDocument/2006/relationships/image" Target="../media/image113.png"/><Relationship Id="rId18" Type="http://schemas.openxmlformats.org/officeDocument/2006/relationships/image" Target="../media/image118.svg"/><Relationship Id="rId3" Type="http://schemas.openxmlformats.org/officeDocument/2006/relationships/image" Target="../media/image103.png"/><Relationship Id="rId7" Type="http://schemas.openxmlformats.org/officeDocument/2006/relationships/image" Target="../media/image107.png"/><Relationship Id="rId12" Type="http://schemas.openxmlformats.org/officeDocument/2006/relationships/image" Target="../media/image112.svg"/><Relationship Id="rId17" Type="http://schemas.openxmlformats.org/officeDocument/2006/relationships/image" Target="../media/image117.png"/><Relationship Id="rId2" Type="http://schemas.openxmlformats.org/officeDocument/2006/relationships/image" Target="../media/image102.svg"/><Relationship Id="rId16" Type="http://schemas.openxmlformats.org/officeDocument/2006/relationships/image" Target="../media/image116.svg"/><Relationship Id="rId1" Type="http://schemas.openxmlformats.org/officeDocument/2006/relationships/image" Target="../media/image101.png"/><Relationship Id="rId6" Type="http://schemas.openxmlformats.org/officeDocument/2006/relationships/image" Target="../media/image106.svg"/><Relationship Id="rId11" Type="http://schemas.openxmlformats.org/officeDocument/2006/relationships/image" Target="../media/image111.png"/><Relationship Id="rId5" Type="http://schemas.openxmlformats.org/officeDocument/2006/relationships/image" Target="../media/image105.png"/><Relationship Id="rId15" Type="http://schemas.openxmlformats.org/officeDocument/2006/relationships/image" Target="../media/image115.png"/><Relationship Id="rId10" Type="http://schemas.openxmlformats.org/officeDocument/2006/relationships/image" Target="../media/image110.svg"/><Relationship Id="rId4" Type="http://schemas.openxmlformats.org/officeDocument/2006/relationships/image" Target="../media/image104.svg"/><Relationship Id="rId9" Type="http://schemas.openxmlformats.org/officeDocument/2006/relationships/image" Target="../media/image109.png"/><Relationship Id="rId14" Type="http://schemas.openxmlformats.org/officeDocument/2006/relationships/image" Target="../media/image1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89B045-536D-4D08-BF79-B101B10C664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3C4CD40-7AD7-4D5A-AE5D-4F6D73DD30BC}">
      <dgm:prSet/>
      <dgm:spPr/>
      <dgm:t>
        <a:bodyPr/>
        <a:lstStyle/>
        <a:p>
          <a:pPr>
            <a:lnSpc>
              <a:spcPct val="100000"/>
            </a:lnSpc>
          </a:pPr>
          <a:r>
            <a:rPr lang="en-GB" dirty="0"/>
            <a:t>Submit to the Council planning &amp; listed buildings application for the community building - Autum</a:t>
          </a:r>
          <a:endParaRPr lang="en-US" dirty="0"/>
        </a:p>
      </dgm:t>
    </dgm:pt>
    <dgm:pt modelId="{3F5AE311-5F53-4E2B-B472-F106FF4AFEFE}" type="parTrans" cxnId="{A5F2B109-332B-4854-A52D-19066F862E13}">
      <dgm:prSet/>
      <dgm:spPr/>
      <dgm:t>
        <a:bodyPr/>
        <a:lstStyle/>
        <a:p>
          <a:endParaRPr lang="en-US"/>
        </a:p>
      </dgm:t>
    </dgm:pt>
    <dgm:pt modelId="{A9FD2730-9813-4508-840D-3130F73C42CF}" type="sibTrans" cxnId="{A5F2B109-332B-4854-A52D-19066F862E13}">
      <dgm:prSet/>
      <dgm:spPr/>
      <dgm:t>
        <a:bodyPr/>
        <a:lstStyle/>
        <a:p>
          <a:endParaRPr lang="en-US"/>
        </a:p>
      </dgm:t>
    </dgm:pt>
    <dgm:pt modelId="{10E46B74-E89B-4560-A044-6392CAFEB5C7}">
      <dgm:prSet/>
      <dgm:spPr/>
      <dgm:t>
        <a:bodyPr/>
        <a:lstStyle/>
        <a:p>
          <a:pPr>
            <a:lnSpc>
              <a:spcPct val="100000"/>
            </a:lnSpc>
          </a:pPr>
          <a:r>
            <a:rPr lang="en-GB" dirty="0"/>
            <a:t>Complete and open remaining footpaths in the East as soon as they are safe to do so</a:t>
          </a:r>
          <a:endParaRPr lang="en-US" dirty="0"/>
        </a:p>
      </dgm:t>
    </dgm:pt>
    <dgm:pt modelId="{C359B935-C884-4431-BC21-C021C1D8FAB6}" type="parTrans" cxnId="{F18E2F14-42A7-4AA3-889A-122FD65282CD}">
      <dgm:prSet/>
      <dgm:spPr/>
      <dgm:t>
        <a:bodyPr/>
        <a:lstStyle/>
        <a:p>
          <a:endParaRPr lang="en-US"/>
        </a:p>
      </dgm:t>
    </dgm:pt>
    <dgm:pt modelId="{B4EA6A4C-206F-4934-9DA3-06C029B6BEEE}" type="sibTrans" cxnId="{F18E2F14-42A7-4AA3-889A-122FD65282CD}">
      <dgm:prSet/>
      <dgm:spPr/>
      <dgm:t>
        <a:bodyPr/>
        <a:lstStyle/>
        <a:p>
          <a:endParaRPr lang="en-US"/>
        </a:p>
      </dgm:t>
    </dgm:pt>
    <dgm:pt modelId="{CCDBE156-2D4C-4918-942F-9FF7D28B0FF2}">
      <dgm:prSet/>
      <dgm:spPr/>
      <dgm:t>
        <a:bodyPr/>
        <a:lstStyle/>
        <a:p>
          <a:pPr>
            <a:lnSpc>
              <a:spcPct val="100000"/>
            </a:lnSpc>
          </a:pPr>
          <a:r>
            <a:rPr lang="en-GB" dirty="0"/>
            <a:t>Receive Technical Approval from HCC for the A120 and commence on site</a:t>
          </a:r>
          <a:endParaRPr lang="en-US" dirty="0"/>
        </a:p>
      </dgm:t>
    </dgm:pt>
    <dgm:pt modelId="{CCFE5002-6D8E-4DB7-9F72-9A789E1EE50B}" type="parTrans" cxnId="{B5A9463E-52C1-4225-8450-CD74C0FAD8C0}">
      <dgm:prSet/>
      <dgm:spPr/>
      <dgm:t>
        <a:bodyPr/>
        <a:lstStyle/>
        <a:p>
          <a:endParaRPr lang="en-US"/>
        </a:p>
      </dgm:t>
    </dgm:pt>
    <dgm:pt modelId="{32CEE0AB-5205-435E-96EC-2E7D261FB485}" type="sibTrans" cxnId="{B5A9463E-52C1-4225-8450-CD74C0FAD8C0}">
      <dgm:prSet/>
      <dgm:spPr/>
      <dgm:t>
        <a:bodyPr/>
        <a:lstStyle/>
        <a:p>
          <a:endParaRPr lang="en-US"/>
        </a:p>
      </dgm:t>
    </dgm:pt>
    <dgm:pt modelId="{0342D1B6-D08A-4C4A-A812-7DD4FBAA0102}">
      <dgm:prSet/>
      <dgm:spPr/>
      <dgm:t>
        <a:bodyPr/>
        <a:lstStyle/>
        <a:p>
          <a:pPr>
            <a:lnSpc>
              <a:spcPct val="100000"/>
            </a:lnSpc>
          </a:pPr>
          <a:r>
            <a:rPr lang="en-GB" dirty="0"/>
            <a:t>Open Rye Street to the public as soon as we have a safe route for construction traffic and public</a:t>
          </a:r>
          <a:endParaRPr lang="en-US" dirty="0"/>
        </a:p>
      </dgm:t>
    </dgm:pt>
    <dgm:pt modelId="{AE48DA83-7765-4DE9-82D4-E0E98ACBACC3}" type="parTrans" cxnId="{2A34BD54-81C7-4E64-838E-09E0281E4BE8}">
      <dgm:prSet/>
      <dgm:spPr/>
      <dgm:t>
        <a:bodyPr/>
        <a:lstStyle/>
        <a:p>
          <a:endParaRPr lang="en-US"/>
        </a:p>
      </dgm:t>
    </dgm:pt>
    <dgm:pt modelId="{5DB0C6A4-3565-4262-8DFA-43FBE5EE4C81}" type="sibTrans" cxnId="{2A34BD54-81C7-4E64-838E-09E0281E4BE8}">
      <dgm:prSet/>
      <dgm:spPr/>
      <dgm:t>
        <a:bodyPr/>
        <a:lstStyle/>
        <a:p>
          <a:endParaRPr lang="en-US"/>
        </a:p>
      </dgm:t>
    </dgm:pt>
    <dgm:pt modelId="{56884969-8782-4AF3-A9CB-CFBCB18E9908}">
      <dgm:prSet/>
      <dgm:spPr/>
      <dgm:t>
        <a:bodyPr/>
        <a:lstStyle/>
        <a:p>
          <a:pPr>
            <a:lnSpc>
              <a:spcPct val="100000"/>
            </a:lnSpc>
          </a:pPr>
          <a:r>
            <a:rPr lang="en-GB" dirty="0"/>
            <a:t>Complete landscaping works to the East</a:t>
          </a:r>
          <a:endParaRPr lang="en-US" dirty="0"/>
        </a:p>
      </dgm:t>
    </dgm:pt>
    <dgm:pt modelId="{1785CE2D-2A41-4E4D-90F2-B31A3D65B5DC}" type="parTrans" cxnId="{DD39A73A-5A7A-4D17-BAD5-904AE1A3CEB8}">
      <dgm:prSet/>
      <dgm:spPr/>
      <dgm:t>
        <a:bodyPr/>
        <a:lstStyle/>
        <a:p>
          <a:endParaRPr lang="en-US"/>
        </a:p>
      </dgm:t>
    </dgm:pt>
    <dgm:pt modelId="{AB16B970-D92C-4581-9C6E-A9BFF216250A}" type="sibTrans" cxnId="{DD39A73A-5A7A-4D17-BAD5-904AE1A3CEB8}">
      <dgm:prSet/>
      <dgm:spPr/>
      <dgm:t>
        <a:bodyPr/>
        <a:lstStyle/>
        <a:p>
          <a:endParaRPr lang="en-US"/>
        </a:p>
      </dgm:t>
    </dgm:pt>
    <dgm:pt modelId="{EE736747-2717-45E9-AFE8-49322816D8CE}">
      <dgm:prSet/>
      <dgm:spPr/>
      <dgm:t>
        <a:bodyPr/>
        <a:lstStyle/>
        <a:p>
          <a:pPr>
            <a:lnSpc>
              <a:spcPct val="100000"/>
            </a:lnSpc>
          </a:pPr>
          <a:r>
            <a:rPr lang="en-GB" dirty="0"/>
            <a:t>Complete the sale of the District Centre in the East </a:t>
          </a:r>
          <a:endParaRPr lang="en-US" dirty="0"/>
        </a:p>
      </dgm:t>
    </dgm:pt>
    <dgm:pt modelId="{9CD877C1-E291-4A95-91A6-3BABC2E6D61B}" type="parTrans" cxnId="{FD6E6C9B-B56C-4AE5-A788-885950AFE3DA}">
      <dgm:prSet/>
      <dgm:spPr/>
      <dgm:t>
        <a:bodyPr/>
        <a:lstStyle/>
        <a:p>
          <a:endParaRPr lang="en-US"/>
        </a:p>
      </dgm:t>
    </dgm:pt>
    <dgm:pt modelId="{707B9623-66EC-4F9C-ADA1-0E95B6DB8D5E}" type="sibTrans" cxnId="{FD6E6C9B-B56C-4AE5-A788-885950AFE3DA}">
      <dgm:prSet/>
      <dgm:spPr/>
      <dgm:t>
        <a:bodyPr/>
        <a:lstStyle/>
        <a:p>
          <a:endParaRPr lang="en-US"/>
        </a:p>
      </dgm:t>
    </dgm:pt>
    <dgm:pt modelId="{B4A62D8E-00A6-4D49-9395-F5E605F3CFD0}">
      <dgm:prSet/>
      <dgm:spPr/>
      <dgm:t>
        <a:bodyPr/>
        <a:lstStyle/>
        <a:p>
          <a:pPr>
            <a:lnSpc>
              <a:spcPct val="100000"/>
            </a:lnSpc>
          </a:pPr>
          <a:r>
            <a:rPr lang="en-GB" dirty="0"/>
            <a:t>Submit to the Council the Community Buildings Strategy - Summer</a:t>
          </a:r>
        </a:p>
      </dgm:t>
    </dgm:pt>
    <dgm:pt modelId="{9C19E545-5E64-4A7D-87EE-1A61A653138B}" type="parTrans" cxnId="{8B58367E-EF3F-4DC6-A8D6-DC1E70DEFE16}">
      <dgm:prSet/>
      <dgm:spPr/>
      <dgm:t>
        <a:bodyPr/>
        <a:lstStyle/>
        <a:p>
          <a:endParaRPr lang="en-GB"/>
        </a:p>
      </dgm:t>
    </dgm:pt>
    <dgm:pt modelId="{1B9ADDA8-34BC-4008-8A69-00ABA9B8B53D}" type="sibTrans" cxnId="{8B58367E-EF3F-4DC6-A8D6-DC1E70DEFE16}">
      <dgm:prSet/>
      <dgm:spPr/>
      <dgm:t>
        <a:bodyPr/>
        <a:lstStyle/>
        <a:p>
          <a:endParaRPr lang="en-GB"/>
        </a:p>
      </dgm:t>
    </dgm:pt>
    <dgm:pt modelId="{74F03969-1B24-46AE-8A19-93EDEAF21DCB}">
      <dgm:prSet/>
      <dgm:spPr/>
      <dgm:t>
        <a:bodyPr/>
        <a:lstStyle/>
        <a:p>
          <a:pPr>
            <a:lnSpc>
              <a:spcPct val="100000"/>
            </a:lnSpc>
          </a:pPr>
          <a:endParaRPr lang="en-GB"/>
        </a:p>
      </dgm:t>
    </dgm:pt>
    <dgm:pt modelId="{E17FCC53-BEF0-4D6A-BB86-526E82852E40}" type="parTrans" cxnId="{A5E24470-9C6B-43F4-8DD7-D88E89D26953}">
      <dgm:prSet/>
      <dgm:spPr/>
      <dgm:t>
        <a:bodyPr/>
        <a:lstStyle/>
        <a:p>
          <a:endParaRPr lang="en-GB"/>
        </a:p>
      </dgm:t>
    </dgm:pt>
    <dgm:pt modelId="{24B5DBBD-BE29-4806-80E9-2C713575CC5F}" type="sibTrans" cxnId="{A5E24470-9C6B-43F4-8DD7-D88E89D26953}">
      <dgm:prSet/>
      <dgm:spPr/>
      <dgm:t>
        <a:bodyPr/>
        <a:lstStyle/>
        <a:p>
          <a:endParaRPr lang="en-GB"/>
        </a:p>
      </dgm:t>
    </dgm:pt>
    <dgm:pt modelId="{97F7C672-B82F-4F8F-B714-9D7A9FB76E4D}">
      <dgm:prSet/>
      <dgm:spPr/>
      <dgm:t>
        <a:bodyPr/>
        <a:lstStyle/>
        <a:p>
          <a:pPr>
            <a:lnSpc>
              <a:spcPct val="100000"/>
            </a:lnSpc>
          </a:pPr>
          <a:endParaRPr lang="en-GB"/>
        </a:p>
      </dgm:t>
    </dgm:pt>
    <dgm:pt modelId="{3CA5827E-8F1A-4C0B-8C7C-4EDF148AF794}" type="parTrans" cxnId="{A63DA4BA-F470-49B0-BC36-047B3B0AFE87}">
      <dgm:prSet/>
      <dgm:spPr/>
      <dgm:t>
        <a:bodyPr/>
        <a:lstStyle/>
        <a:p>
          <a:endParaRPr lang="en-GB"/>
        </a:p>
      </dgm:t>
    </dgm:pt>
    <dgm:pt modelId="{1149C3BD-2DEF-4FBD-8CDE-2C665051138D}" type="sibTrans" cxnId="{A63DA4BA-F470-49B0-BC36-047B3B0AFE87}">
      <dgm:prSet/>
      <dgm:spPr/>
      <dgm:t>
        <a:bodyPr/>
        <a:lstStyle/>
        <a:p>
          <a:endParaRPr lang="en-GB"/>
        </a:p>
      </dgm:t>
    </dgm:pt>
    <dgm:pt modelId="{9B6A01BC-1090-49D0-B9D8-86188F77912F}" type="pres">
      <dgm:prSet presAssocID="{8489B045-536D-4D08-BF79-B101B10C6645}" presName="root" presStyleCnt="0">
        <dgm:presLayoutVars>
          <dgm:dir/>
          <dgm:resizeHandles val="exact"/>
        </dgm:presLayoutVars>
      </dgm:prSet>
      <dgm:spPr/>
    </dgm:pt>
    <dgm:pt modelId="{7F7DA3CF-C74A-43A1-994E-6F3399107D64}" type="pres">
      <dgm:prSet presAssocID="{74F03969-1B24-46AE-8A19-93EDEAF21DCB}" presName="compNode" presStyleCnt="0"/>
      <dgm:spPr/>
    </dgm:pt>
    <dgm:pt modelId="{C639D3C7-B21C-43BB-AB36-7233F2604214}" type="pres">
      <dgm:prSet presAssocID="{74F03969-1B24-46AE-8A19-93EDEAF21DCB}" presName="bgRect" presStyleLbl="bgShp" presStyleIdx="0" presStyleCnt="9"/>
      <dgm:spPr/>
    </dgm:pt>
    <dgm:pt modelId="{2F581BF1-EE6A-4D12-BC1D-402F3F22D798}" type="pres">
      <dgm:prSet presAssocID="{74F03969-1B24-46AE-8A19-93EDEAF21DCB}" presName="iconRect" presStyleLbl="node1" presStyleIdx="0" presStyleCnt="9"/>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Home1 with solid fill"/>
        </a:ext>
      </dgm:extLst>
    </dgm:pt>
    <dgm:pt modelId="{2F65F70C-992B-4D6F-9C5C-D8C6C181154D}" type="pres">
      <dgm:prSet presAssocID="{74F03969-1B24-46AE-8A19-93EDEAF21DCB}" presName="spaceRect" presStyleCnt="0"/>
      <dgm:spPr/>
    </dgm:pt>
    <dgm:pt modelId="{90649558-99E1-48A3-B606-7C6077E76EE9}" type="pres">
      <dgm:prSet presAssocID="{74F03969-1B24-46AE-8A19-93EDEAF21DCB}" presName="parTx" presStyleLbl="revTx" presStyleIdx="0" presStyleCnt="9">
        <dgm:presLayoutVars>
          <dgm:chMax val="0"/>
          <dgm:chPref val="0"/>
        </dgm:presLayoutVars>
      </dgm:prSet>
      <dgm:spPr/>
    </dgm:pt>
    <dgm:pt modelId="{3E3BE492-2392-457B-8B8F-A90F7FED9DF1}" type="pres">
      <dgm:prSet presAssocID="{24B5DBBD-BE29-4806-80E9-2C713575CC5F}" presName="sibTrans" presStyleCnt="0"/>
      <dgm:spPr/>
    </dgm:pt>
    <dgm:pt modelId="{E2ED2221-6E03-4B9C-9F4B-038CF9D26D12}" type="pres">
      <dgm:prSet presAssocID="{97F7C672-B82F-4F8F-B714-9D7A9FB76E4D}" presName="compNode" presStyleCnt="0"/>
      <dgm:spPr/>
    </dgm:pt>
    <dgm:pt modelId="{CA89E057-81BF-4961-93DA-9A3F8BA0DF77}" type="pres">
      <dgm:prSet presAssocID="{97F7C672-B82F-4F8F-B714-9D7A9FB76E4D}" presName="bgRect" presStyleLbl="bgShp" presStyleIdx="1" presStyleCnt="9"/>
      <dgm:spPr/>
    </dgm:pt>
    <dgm:pt modelId="{F0C9C731-B0B3-438F-8533-21F201DE3B39}" type="pres">
      <dgm:prSet presAssocID="{97F7C672-B82F-4F8F-B714-9D7A9FB76E4D}" presName="iconRect" presStyleLbl="node1" presStyleIdx="1" presStyleCnt="9"/>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ulldozer with solid fill"/>
        </a:ext>
      </dgm:extLst>
    </dgm:pt>
    <dgm:pt modelId="{A615BEF1-7D31-45C0-94C1-E7699A748A70}" type="pres">
      <dgm:prSet presAssocID="{97F7C672-B82F-4F8F-B714-9D7A9FB76E4D}" presName="spaceRect" presStyleCnt="0"/>
      <dgm:spPr/>
    </dgm:pt>
    <dgm:pt modelId="{C5CB0E21-047D-4E6D-95F0-C6235A7B27EE}" type="pres">
      <dgm:prSet presAssocID="{97F7C672-B82F-4F8F-B714-9D7A9FB76E4D}" presName="parTx" presStyleLbl="revTx" presStyleIdx="1" presStyleCnt="9">
        <dgm:presLayoutVars>
          <dgm:chMax val="0"/>
          <dgm:chPref val="0"/>
        </dgm:presLayoutVars>
      </dgm:prSet>
      <dgm:spPr/>
    </dgm:pt>
    <dgm:pt modelId="{44E72C30-BEA0-48FD-8012-4E912C9A5B3D}" type="pres">
      <dgm:prSet presAssocID="{1149C3BD-2DEF-4FBD-8CDE-2C665051138D}" presName="sibTrans" presStyleCnt="0"/>
      <dgm:spPr/>
    </dgm:pt>
    <dgm:pt modelId="{FCF26176-DA75-481D-A718-5B9BF052B6AE}" type="pres">
      <dgm:prSet presAssocID="{B4A62D8E-00A6-4D49-9395-F5E605F3CFD0}" presName="compNode" presStyleCnt="0"/>
      <dgm:spPr/>
    </dgm:pt>
    <dgm:pt modelId="{49732471-E095-42B0-9A42-2193E4FB53F5}" type="pres">
      <dgm:prSet presAssocID="{B4A62D8E-00A6-4D49-9395-F5E605F3CFD0}" presName="bgRect" presStyleLbl="bgShp" presStyleIdx="2" presStyleCnt="9"/>
      <dgm:spPr/>
    </dgm:pt>
    <dgm:pt modelId="{9B73DFBB-2261-4DA6-A09E-0B46B1C51838}" type="pres">
      <dgm:prSet presAssocID="{B4A62D8E-00A6-4D49-9395-F5E605F3CFD0}" presName="iconRect" presStyleLbl="node1" presStyleIdx="2" presStyleCnt="9"/>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ooks with solid fill"/>
        </a:ext>
      </dgm:extLst>
    </dgm:pt>
    <dgm:pt modelId="{266C58B2-9127-426B-9DB9-8CD104B5C69F}" type="pres">
      <dgm:prSet presAssocID="{B4A62D8E-00A6-4D49-9395-F5E605F3CFD0}" presName="spaceRect" presStyleCnt="0"/>
      <dgm:spPr/>
    </dgm:pt>
    <dgm:pt modelId="{2E2E6EE6-BB92-49F5-958E-08570B4001B2}" type="pres">
      <dgm:prSet presAssocID="{B4A62D8E-00A6-4D49-9395-F5E605F3CFD0}" presName="parTx" presStyleLbl="revTx" presStyleIdx="2" presStyleCnt="9">
        <dgm:presLayoutVars>
          <dgm:chMax val="0"/>
          <dgm:chPref val="0"/>
        </dgm:presLayoutVars>
      </dgm:prSet>
      <dgm:spPr/>
    </dgm:pt>
    <dgm:pt modelId="{EA388BC6-FC24-447E-96DB-C28FCD3B458C}" type="pres">
      <dgm:prSet presAssocID="{1B9ADDA8-34BC-4008-8A69-00ABA9B8B53D}" presName="sibTrans" presStyleCnt="0"/>
      <dgm:spPr/>
    </dgm:pt>
    <dgm:pt modelId="{839B56C8-3F9E-4D80-AFE6-5168064880A3}" type="pres">
      <dgm:prSet presAssocID="{F3C4CD40-7AD7-4D5A-AE5D-4F6D73DD30BC}" presName="compNode" presStyleCnt="0"/>
      <dgm:spPr/>
    </dgm:pt>
    <dgm:pt modelId="{2ABB68D8-843E-4C6E-AB95-896B3D758126}" type="pres">
      <dgm:prSet presAssocID="{F3C4CD40-7AD7-4D5A-AE5D-4F6D73DD30BC}" presName="bgRect" presStyleLbl="bgShp" presStyleIdx="3" presStyleCnt="9"/>
      <dgm:spPr/>
    </dgm:pt>
    <dgm:pt modelId="{EC88A231-E0FA-42DD-B058-E996307F89BB}" type="pres">
      <dgm:prSet presAssocID="{F3C4CD40-7AD7-4D5A-AE5D-4F6D73DD30BC}"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C8D36A3-CC82-4721-8561-44182E95B821}" type="pres">
      <dgm:prSet presAssocID="{F3C4CD40-7AD7-4D5A-AE5D-4F6D73DD30BC}" presName="spaceRect" presStyleCnt="0"/>
      <dgm:spPr/>
    </dgm:pt>
    <dgm:pt modelId="{03A70BF6-4D09-4B42-AF37-77A17CC5B298}" type="pres">
      <dgm:prSet presAssocID="{F3C4CD40-7AD7-4D5A-AE5D-4F6D73DD30BC}" presName="parTx" presStyleLbl="revTx" presStyleIdx="3" presStyleCnt="9">
        <dgm:presLayoutVars>
          <dgm:chMax val="0"/>
          <dgm:chPref val="0"/>
        </dgm:presLayoutVars>
      </dgm:prSet>
      <dgm:spPr/>
    </dgm:pt>
    <dgm:pt modelId="{157C19BE-DD6A-4F10-AF25-ECBB558A9660}" type="pres">
      <dgm:prSet presAssocID="{A9FD2730-9813-4508-840D-3130F73C42CF}" presName="sibTrans" presStyleCnt="0"/>
      <dgm:spPr/>
    </dgm:pt>
    <dgm:pt modelId="{0B6658D8-ACF2-4B09-B47B-96EE0C118667}" type="pres">
      <dgm:prSet presAssocID="{10E46B74-E89B-4560-A044-6392CAFEB5C7}" presName="compNode" presStyleCnt="0"/>
      <dgm:spPr/>
    </dgm:pt>
    <dgm:pt modelId="{E7585102-E581-4F41-B6AC-2EACB044AEAD}" type="pres">
      <dgm:prSet presAssocID="{10E46B74-E89B-4560-A044-6392CAFEB5C7}" presName="bgRect" presStyleLbl="bgShp" presStyleIdx="4" presStyleCnt="9"/>
      <dgm:spPr/>
    </dgm:pt>
    <dgm:pt modelId="{4AC341C0-24E4-49F3-A128-127E6C827190}" type="pres">
      <dgm:prSet presAssocID="{10E46B74-E89B-4560-A044-6392CAFEB5C7}" presName="iconRect" presStyleLbl="node1" presStyleIdx="4" presStyleCnt="9"/>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otprint"/>
        </a:ext>
      </dgm:extLst>
    </dgm:pt>
    <dgm:pt modelId="{5ACA3B6F-8A31-4650-9EE1-C7AEA2CD1037}" type="pres">
      <dgm:prSet presAssocID="{10E46B74-E89B-4560-A044-6392CAFEB5C7}" presName="spaceRect" presStyleCnt="0"/>
      <dgm:spPr/>
    </dgm:pt>
    <dgm:pt modelId="{D53C4B65-BA75-4FCB-A6E5-D568F79A19B1}" type="pres">
      <dgm:prSet presAssocID="{10E46B74-E89B-4560-A044-6392CAFEB5C7}" presName="parTx" presStyleLbl="revTx" presStyleIdx="4" presStyleCnt="9">
        <dgm:presLayoutVars>
          <dgm:chMax val="0"/>
          <dgm:chPref val="0"/>
        </dgm:presLayoutVars>
      </dgm:prSet>
      <dgm:spPr/>
    </dgm:pt>
    <dgm:pt modelId="{95B23F17-E18C-4C21-8283-DD91C25FE569}" type="pres">
      <dgm:prSet presAssocID="{B4EA6A4C-206F-4934-9DA3-06C029B6BEEE}" presName="sibTrans" presStyleCnt="0"/>
      <dgm:spPr/>
    </dgm:pt>
    <dgm:pt modelId="{38F78DB1-D81D-4AC4-969D-F9243D3C2B7F}" type="pres">
      <dgm:prSet presAssocID="{CCDBE156-2D4C-4918-942F-9FF7D28B0FF2}" presName="compNode" presStyleCnt="0"/>
      <dgm:spPr/>
    </dgm:pt>
    <dgm:pt modelId="{6D4E25BC-29F7-4957-BB4A-1AF5D01EEAFE}" type="pres">
      <dgm:prSet presAssocID="{CCDBE156-2D4C-4918-942F-9FF7D28B0FF2}" presName="bgRect" presStyleLbl="bgShp" presStyleIdx="5" presStyleCnt="9"/>
      <dgm:spPr/>
    </dgm:pt>
    <dgm:pt modelId="{24CE971C-32E8-4851-B426-FC901F707D86}" type="pres">
      <dgm:prSet presAssocID="{CCDBE156-2D4C-4918-942F-9FF7D28B0FF2}" presName="iconRect" presStyleLbl="node1" presStyleIdx="5" presStyleCnt="9"/>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ooter"/>
        </a:ext>
      </dgm:extLst>
    </dgm:pt>
    <dgm:pt modelId="{3C87F48F-1333-4283-A084-4AD1C2FFB14B}" type="pres">
      <dgm:prSet presAssocID="{CCDBE156-2D4C-4918-942F-9FF7D28B0FF2}" presName="spaceRect" presStyleCnt="0"/>
      <dgm:spPr/>
    </dgm:pt>
    <dgm:pt modelId="{7CDE4914-4FC3-40FC-95C9-5ADE473EC4A6}" type="pres">
      <dgm:prSet presAssocID="{CCDBE156-2D4C-4918-942F-9FF7D28B0FF2}" presName="parTx" presStyleLbl="revTx" presStyleIdx="5" presStyleCnt="9">
        <dgm:presLayoutVars>
          <dgm:chMax val="0"/>
          <dgm:chPref val="0"/>
        </dgm:presLayoutVars>
      </dgm:prSet>
      <dgm:spPr/>
    </dgm:pt>
    <dgm:pt modelId="{BF1A11DB-4414-4EB8-84EC-9CC4922163CF}" type="pres">
      <dgm:prSet presAssocID="{32CEE0AB-5205-435E-96EC-2E7D261FB485}" presName="sibTrans" presStyleCnt="0"/>
      <dgm:spPr/>
    </dgm:pt>
    <dgm:pt modelId="{355210A6-3771-4B6E-B1AD-F6E3A9A27634}" type="pres">
      <dgm:prSet presAssocID="{0342D1B6-D08A-4C4A-A812-7DD4FBAA0102}" presName="compNode" presStyleCnt="0"/>
      <dgm:spPr/>
    </dgm:pt>
    <dgm:pt modelId="{4D0FCF3A-02C6-4528-BDE3-2A28487ACECE}" type="pres">
      <dgm:prSet presAssocID="{0342D1B6-D08A-4C4A-A812-7DD4FBAA0102}" presName="bgRect" presStyleLbl="bgShp" presStyleIdx="6" presStyleCnt="9"/>
      <dgm:spPr/>
    </dgm:pt>
    <dgm:pt modelId="{41FD3A3A-B675-4C09-90E8-F61CCE52757C}" type="pres">
      <dgm:prSet presAssocID="{0342D1B6-D08A-4C4A-A812-7DD4FBAA0102}" presName="iconRect" presStyleLbl="node1" presStyleIdx="6" presStyleCnt="9"/>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s"/>
        </a:ext>
      </dgm:extLst>
    </dgm:pt>
    <dgm:pt modelId="{CBCCDF2E-06B9-45DD-AF0A-46AC877AFC49}" type="pres">
      <dgm:prSet presAssocID="{0342D1B6-D08A-4C4A-A812-7DD4FBAA0102}" presName="spaceRect" presStyleCnt="0"/>
      <dgm:spPr/>
    </dgm:pt>
    <dgm:pt modelId="{3737D16B-F2A2-4E70-9EC9-EC5EDFE5765F}" type="pres">
      <dgm:prSet presAssocID="{0342D1B6-D08A-4C4A-A812-7DD4FBAA0102}" presName="parTx" presStyleLbl="revTx" presStyleIdx="6" presStyleCnt="9">
        <dgm:presLayoutVars>
          <dgm:chMax val="0"/>
          <dgm:chPref val="0"/>
        </dgm:presLayoutVars>
      </dgm:prSet>
      <dgm:spPr/>
    </dgm:pt>
    <dgm:pt modelId="{683CF77F-700A-4D67-BA9D-E1B66A5A80DE}" type="pres">
      <dgm:prSet presAssocID="{5DB0C6A4-3565-4262-8DFA-43FBE5EE4C81}" presName="sibTrans" presStyleCnt="0"/>
      <dgm:spPr/>
    </dgm:pt>
    <dgm:pt modelId="{BBA6436E-11E7-4CAC-9089-E6BE5384A488}" type="pres">
      <dgm:prSet presAssocID="{56884969-8782-4AF3-A9CB-CFBCB18E9908}" presName="compNode" presStyleCnt="0"/>
      <dgm:spPr/>
    </dgm:pt>
    <dgm:pt modelId="{0BC82298-9121-4A19-A1A2-6ED5F17E63C5}" type="pres">
      <dgm:prSet presAssocID="{56884969-8782-4AF3-A9CB-CFBCB18E9908}" presName="bgRect" presStyleLbl="bgShp" presStyleIdx="7" presStyleCnt="9"/>
      <dgm:spPr/>
    </dgm:pt>
    <dgm:pt modelId="{0BFDA48D-64CC-43C2-9AB0-DAD356A4EFF9}" type="pres">
      <dgm:prSet presAssocID="{56884969-8782-4AF3-A9CB-CFBCB18E9908}" presName="iconRect" presStyleLbl="node1" presStyleIdx="7" presStyleCnt="9"/>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eciduous tree"/>
        </a:ext>
      </dgm:extLst>
    </dgm:pt>
    <dgm:pt modelId="{1DE6D463-6BC4-4222-A29B-8C6A2053F891}" type="pres">
      <dgm:prSet presAssocID="{56884969-8782-4AF3-A9CB-CFBCB18E9908}" presName="spaceRect" presStyleCnt="0"/>
      <dgm:spPr/>
    </dgm:pt>
    <dgm:pt modelId="{6C6215AC-51F4-48F7-AB2C-60F96258753F}" type="pres">
      <dgm:prSet presAssocID="{56884969-8782-4AF3-A9CB-CFBCB18E9908}" presName="parTx" presStyleLbl="revTx" presStyleIdx="7" presStyleCnt="9">
        <dgm:presLayoutVars>
          <dgm:chMax val="0"/>
          <dgm:chPref val="0"/>
        </dgm:presLayoutVars>
      </dgm:prSet>
      <dgm:spPr/>
    </dgm:pt>
    <dgm:pt modelId="{0C74E574-4002-49B6-BA16-8357CEA056F7}" type="pres">
      <dgm:prSet presAssocID="{AB16B970-D92C-4581-9C6E-A9BFF216250A}" presName="sibTrans" presStyleCnt="0"/>
      <dgm:spPr/>
    </dgm:pt>
    <dgm:pt modelId="{AF488524-C656-4AF6-9552-015EF7F01D94}" type="pres">
      <dgm:prSet presAssocID="{EE736747-2717-45E9-AFE8-49322816D8CE}" presName="compNode" presStyleCnt="0"/>
      <dgm:spPr/>
    </dgm:pt>
    <dgm:pt modelId="{6C7B0784-D1F1-456F-90FC-A569C5265BC5}" type="pres">
      <dgm:prSet presAssocID="{EE736747-2717-45E9-AFE8-49322816D8CE}" presName="bgRect" presStyleLbl="bgShp" presStyleIdx="8" presStyleCnt="9"/>
      <dgm:spPr/>
    </dgm:pt>
    <dgm:pt modelId="{09B9F898-50AE-4366-A7CA-C3FA2217A311}" type="pres">
      <dgm:prSet presAssocID="{EE736747-2717-45E9-AFE8-49322816D8CE}" presName="iconRect" presStyleLbl="node1" presStyleIdx="8" presStyleCnt="9"/>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a:noFill/>
        </a:ln>
      </dgm:spPr>
      <dgm:extLst>
        <a:ext uri="{E40237B7-FDA0-4F09-8148-C483321AD2D9}">
          <dgm14:cNvPr xmlns:dgm14="http://schemas.microsoft.com/office/drawing/2010/diagram" id="0" name="" descr="Marker"/>
        </a:ext>
      </dgm:extLst>
    </dgm:pt>
    <dgm:pt modelId="{47CADFD5-5204-4A07-B9B1-3D2083FF68C9}" type="pres">
      <dgm:prSet presAssocID="{EE736747-2717-45E9-AFE8-49322816D8CE}" presName="spaceRect" presStyleCnt="0"/>
      <dgm:spPr/>
    </dgm:pt>
    <dgm:pt modelId="{DAFBEF62-F383-4122-8AEE-B575B2294CF5}" type="pres">
      <dgm:prSet presAssocID="{EE736747-2717-45E9-AFE8-49322816D8CE}" presName="parTx" presStyleLbl="revTx" presStyleIdx="8" presStyleCnt="9">
        <dgm:presLayoutVars>
          <dgm:chMax val="0"/>
          <dgm:chPref val="0"/>
        </dgm:presLayoutVars>
      </dgm:prSet>
      <dgm:spPr/>
    </dgm:pt>
  </dgm:ptLst>
  <dgm:cxnLst>
    <dgm:cxn modelId="{A5F2B109-332B-4854-A52D-19066F862E13}" srcId="{8489B045-536D-4D08-BF79-B101B10C6645}" destId="{F3C4CD40-7AD7-4D5A-AE5D-4F6D73DD30BC}" srcOrd="3" destOrd="0" parTransId="{3F5AE311-5F53-4E2B-B472-F106FF4AFEFE}" sibTransId="{A9FD2730-9813-4508-840D-3130F73C42CF}"/>
    <dgm:cxn modelId="{3145B00F-F9E8-4E7C-B590-52D2F71A8A2B}" type="presOf" srcId="{10E46B74-E89B-4560-A044-6392CAFEB5C7}" destId="{D53C4B65-BA75-4FCB-A6E5-D568F79A19B1}" srcOrd="0" destOrd="0" presId="urn:microsoft.com/office/officeart/2018/2/layout/IconVerticalSolidList"/>
    <dgm:cxn modelId="{A7FF3610-67B8-4F96-9826-17E9B8B13975}" type="presOf" srcId="{0342D1B6-D08A-4C4A-A812-7DD4FBAA0102}" destId="{3737D16B-F2A2-4E70-9EC9-EC5EDFE5765F}" srcOrd="0" destOrd="0" presId="urn:microsoft.com/office/officeart/2018/2/layout/IconVerticalSolidList"/>
    <dgm:cxn modelId="{F18E2F14-42A7-4AA3-889A-122FD65282CD}" srcId="{8489B045-536D-4D08-BF79-B101B10C6645}" destId="{10E46B74-E89B-4560-A044-6392CAFEB5C7}" srcOrd="4" destOrd="0" parTransId="{C359B935-C884-4431-BC21-C021C1D8FAB6}" sibTransId="{B4EA6A4C-206F-4934-9DA3-06C029B6BEEE}"/>
    <dgm:cxn modelId="{DD39A73A-5A7A-4D17-BAD5-904AE1A3CEB8}" srcId="{8489B045-536D-4D08-BF79-B101B10C6645}" destId="{56884969-8782-4AF3-A9CB-CFBCB18E9908}" srcOrd="7" destOrd="0" parTransId="{1785CE2D-2A41-4E4D-90F2-B31A3D65B5DC}" sibTransId="{AB16B970-D92C-4581-9C6E-A9BFF216250A}"/>
    <dgm:cxn modelId="{B5A9463E-52C1-4225-8450-CD74C0FAD8C0}" srcId="{8489B045-536D-4D08-BF79-B101B10C6645}" destId="{CCDBE156-2D4C-4918-942F-9FF7D28B0FF2}" srcOrd="5" destOrd="0" parTransId="{CCFE5002-6D8E-4DB7-9F72-9A789E1EE50B}" sibTransId="{32CEE0AB-5205-435E-96EC-2E7D261FB485}"/>
    <dgm:cxn modelId="{A5E24470-9C6B-43F4-8DD7-D88E89D26953}" srcId="{8489B045-536D-4D08-BF79-B101B10C6645}" destId="{74F03969-1B24-46AE-8A19-93EDEAF21DCB}" srcOrd="0" destOrd="0" parTransId="{E17FCC53-BEF0-4D6A-BB86-526E82852E40}" sibTransId="{24B5DBBD-BE29-4806-80E9-2C713575CC5F}"/>
    <dgm:cxn modelId="{84249E70-9C06-4D0A-8E1C-10DEFAB52C6E}" type="presOf" srcId="{F3C4CD40-7AD7-4D5A-AE5D-4F6D73DD30BC}" destId="{03A70BF6-4D09-4B42-AF37-77A17CC5B298}" srcOrd="0" destOrd="0" presId="urn:microsoft.com/office/officeart/2018/2/layout/IconVerticalSolidList"/>
    <dgm:cxn modelId="{2A34BD54-81C7-4E64-838E-09E0281E4BE8}" srcId="{8489B045-536D-4D08-BF79-B101B10C6645}" destId="{0342D1B6-D08A-4C4A-A812-7DD4FBAA0102}" srcOrd="6" destOrd="0" parTransId="{AE48DA83-7765-4DE9-82D4-E0E98ACBACC3}" sibTransId="{5DB0C6A4-3565-4262-8DFA-43FBE5EE4C81}"/>
    <dgm:cxn modelId="{0F36A277-E854-434B-A1AF-B4752AD6132A}" type="presOf" srcId="{74F03969-1B24-46AE-8A19-93EDEAF21DCB}" destId="{90649558-99E1-48A3-B606-7C6077E76EE9}" srcOrd="0" destOrd="0" presId="urn:microsoft.com/office/officeart/2018/2/layout/IconVerticalSolidList"/>
    <dgm:cxn modelId="{9AB7EB59-3E85-40AE-86D7-E25E3A7ED236}" type="presOf" srcId="{CCDBE156-2D4C-4918-942F-9FF7D28B0FF2}" destId="{7CDE4914-4FC3-40FC-95C9-5ADE473EC4A6}" srcOrd="0" destOrd="0" presId="urn:microsoft.com/office/officeart/2018/2/layout/IconVerticalSolidList"/>
    <dgm:cxn modelId="{8B58367E-EF3F-4DC6-A8D6-DC1E70DEFE16}" srcId="{8489B045-536D-4D08-BF79-B101B10C6645}" destId="{B4A62D8E-00A6-4D49-9395-F5E605F3CFD0}" srcOrd="2" destOrd="0" parTransId="{9C19E545-5E64-4A7D-87EE-1A61A653138B}" sibTransId="{1B9ADDA8-34BC-4008-8A69-00ABA9B8B53D}"/>
    <dgm:cxn modelId="{2F4ACF8F-30A6-422C-8078-4A62F96D9BF5}" type="presOf" srcId="{8489B045-536D-4D08-BF79-B101B10C6645}" destId="{9B6A01BC-1090-49D0-B9D8-86188F77912F}" srcOrd="0" destOrd="0" presId="urn:microsoft.com/office/officeart/2018/2/layout/IconVerticalSolidList"/>
    <dgm:cxn modelId="{82C0F092-48A3-466D-A1AF-79A24B6669B8}" type="presOf" srcId="{56884969-8782-4AF3-A9CB-CFBCB18E9908}" destId="{6C6215AC-51F4-48F7-AB2C-60F96258753F}" srcOrd="0" destOrd="0" presId="urn:microsoft.com/office/officeart/2018/2/layout/IconVerticalSolidList"/>
    <dgm:cxn modelId="{FD6E6C9B-B56C-4AE5-A788-885950AFE3DA}" srcId="{8489B045-536D-4D08-BF79-B101B10C6645}" destId="{EE736747-2717-45E9-AFE8-49322816D8CE}" srcOrd="8" destOrd="0" parTransId="{9CD877C1-E291-4A95-91A6-3BABC2E6D61B}" sibTransId="{707B9623-66EC-4F9C-ADA1-0E95B6DB8D5E}"/>
    <dgm:cxn modelId="{A63DA4BA-F470-49B0-BC36-047B3B0AFE87}" srcId="{8489B045-536D-4D08-BF79-B101B10C6645}" destId="{97F7C672-B82F-4F8F-B714-9D7A9FB76E4D}" srcOrd="1" destOrd="0" parTransId="{3CA5827E-8F1A-4C0B-8C7C-4EDF148AF794}" sibTransId="{1149C3BD-2DEF-4FBD-8CDE-2C665051138D}"/>
    <dgm:cxn modelId="{74E353BF-977F-4869-8070-C06C001C8B5F}" type="presOf" srcId="{EE736747-2717-45E9-AFE8-49322816D8CE}" destId="{DAFBEF62-F383-4122-8AEE-B575B2294CF5}" srcOrd="0" destOrd="0" presId="urn:microsoft.com/office/officeart/2018/2/layout/IconVerticalSolidList"/>
    <dgm:cxn modelId="{5EC142FB-295E-49C6-AA9E-48999328E259}" type="presOf" srcId="{B4A62D8E-00A6-4D49-9395-F5E605F3CFD0}" destId="{2E2E6EE6-BB92-49F5-958E-08570B4001B2}" srcOrd="0" destOrd="0" presId="urn:microsoft.com/office/officeart/2018/2/layout/IconVerticalSolidList"/>
    <dgm:cxn modelId="{DF1666FC-E0FE-4AF1-9CAE-7E1A0891D94E}" type="presOf" srcId="{97F7C672-B82F-4F8F-B714-9D7A9FB76E4D}" destId="{C5CB0E21-047D-4E6D-95F0-C6235A7B27EE}" srcOrd="0" destOrd="0" presId="urn:microsoft.com/office/officeart/2018/2/layout/IconVerticalSolidList"/>
    <dgm:cxn modelId="{098C23CD-B711-4D33-A0DC-9FD3778CD019}" type="presParOf" srcId="{9B6A01BC-1090-49D0-B9D8-86188F77912F}" destId="{7F7DA3CF-C74A-43A1-994E-6F3399107D64}" srcOrd="0" destOrd="0" presId="urn:microsoft.com/office/officeart/2018/2/layout/IconVerticalSolidList"/>
    <dgm:cxn modelId="{3622DFAD-2205-4292-8C2D-5896D35C2C17}" type="presParOf" srcId="{7F7DA3CF-C74A-43A1-994E-6F3399107D64}" destId="{C639D3C7-B21C-43BB-AB36-7233F2604214}" srcOrd="0" destOrd="0" presId="urn:microsoft.com/office/officeart/2018/2/layout/IconVerticalSolidList"/>
    <dgm:cxn modelId="{1DF9B46D-3C13-400B-8AE5-A3912C49D42E}" type="presParOf" srcId="{7F7DA3CF-C74A-43A1-994E-6F3399107D64}" destId="{2F581BF1-EE6A-4D12-BC1D-402F3F22D798}" srcOrd="1" destOrd="0" presId="urn:microsoft.com/office/officeart/2018/2/layout/IconVerticalSolidList"/>
    <dgm:cxn modelId="{1C6AEA2F-58D7-4C77-887E-40183EC6332C}" type="presParOf" srcId="{7F7DA3CF-C74A-43A1-994E-6F3399107D64}" destId="{2F65F70C-992B-4D6F-9C5C-D8C6C181154D}" srcOrd="2" destOrd="0" presId="urn:microsoft.com/office/officeart/2018/2/layout/IconVerticalSolidList"/>
    <dgm:cxn modelId="{62B0BA6B-F942-4C82-B84A-BB1075E86A1E}" type="presParOf" srcId="{7F7DA3CF-C74A-43A1-994E-6F3399107D64}" destId="{90649558-99E1-48A3-B606-7C6077E76EE9}" srcOrd="3" destOrd="0" presId="urn:microsoft.com/office/officeart/2018/2/layout/IconVerticalSolidList"/>
    <dgm:cxn modelId="{A1AEFC13-AFAC-44EE-BF54-22D2258ACB55}" type="presParOf" srcId="{9B6A01BC-1090-49D0-B9D8-86188F77912F}" destId="{3E3BE492-2392-457B-8B8F-A90F7FED9DF1}" srcOrd="1" destOrd="0" presId="urn:microsoft.com/office/officeart/2018/2/layout/IconVerticalSolidList"/>
    <dgm:cxn modelId="{5A44E2B6-A78A-41F2-9F78-0087E3F28564}" type="presParOf" srcId="{9B6A01BC-1090-49D0-B9D8-86188F77912F}" destId="{E2ED2221-6E03-4B9C-9F4B-038CF9D26D12}" srcOrd="2" destOrd="0" presId="urn:microsoft.com/office/officeart/2018/2/layout/IconVerticalSolidList"/>
    <dgm:cxn modelId="{537BBAC8-99B8-42CB-94C3-BEB5CB6A9C34}" type="presParOf" srcId="{E2ED2221-6E03-4B9C-9F4B-038CF9D26D12}" destId="{CA89E057-81BF-4961-93DA-9A3F8BA0DF77}" srcOrd="0" destOrd="0" presId="urn:microsoft.com/office/officeart/2018/2/layout/IconVerticalSolidList"/>
    <dgm:cxn modelId="{ED150C3A-7008-44D1-A97D-671977D0FD04}" type="presParOf" srcId="{E2ED2221-6E03-4B9C-9F4B-038CF9D26D12}" destId="{F0C9C731-B0B3-438F-8533-21F201DE3B39}" srcOrd="1" destOrd="0" presId="urn:microsoft.com/office/officeart/2018/2/layout/IconVerticalSolidList"/>
    <dgm:cxn modelId="{00842C7A-7940-4A93-A309-0A6A74332B83}" type="presParOf" srcId="{E2ED2221-6E03-4B9C-9F4B-038CF9D26D12}" destId="{A615BEF1-7D31-45C0-94C1-E7699A748A70}" srcOrd="2" destOrd="0" presId="urn:microsoft.com/office/officeart/2018/2/layout/IconVerticalSolidList"/>
    <dgm:cxn modelId="{1ADF6C1D-6F76-4CC6-BEC1-5DA67C90AE93}" type="presParOf" srcId="{E2ED2221-6E03-4B9C-9F4B-038CF9D26D12}" destId="{C5CB0E21-047D-4E6D-95F0-C6235A7B27EE}" srcOrd="3" destOrd="0" presId="urn:microsoft.com/office/officeart/2018/2/layout/IconVerticalSolidList"/>
    <dgm:cxn modelId="{79CFD602-C651-43BD-9CDC-8CAB1E3C46BE}" type="presParOf" srcId="{9B6A01BC-1090-49D0-B9D8-86188F77912F}" destId="{44E72C30-BEA0-48FD-8012-4E912C9A5B3D}" srcOrd="3" destOrd="0" presId="urn:microsoft.com/office/officeart/2018/2/layout/IconVerticalSolidList"/>
    <dgm:cxn modelId="{BB0A962D-547F-4D93-875F-14B9B9BFE475}" type="presParOf" srcId="{9B6A01BC-1090-49D0-B9D8-86188F77912F}" destId="{FCF26176-DA75-481D-A718-5B9BF052B6AE}" srcOrd="4" destOrd="0" presId="urn:microsoft.com/office/officeart/2018/2/layout/IconVerticalSolidList"/>
    <dgm:cxn modelId="{D3203291-8A25-4FF5-8C11-C4516FCF502E}" type="presParOf" srcId="{FCF26176-DA75-481D-A718-5B9BF052B6AE}" destId="{49732471-E095-42B0-9A42-2193E4FB53F5}" srcOrd="0" destOrd="0" presId="urn:microsoft.com/office/officeart/2018/2/layout/IconVerticalSolidList"/>
    <dgm:cxn modelId="{D782A846-A00E-4053-BA32-285E6CD4C781}" type="presParOf" srcId="{FCF26176-DA75-481D-A718-5B9BF052B6AE}" destId="{9B73DFBB-2261-4DA6-A09E-0B46B1C51838}" srcOrd="1" destOrd="0" presId="urn:microsoft.com/office/officeart/2018/2/layout/IconVerticalSolidList"/>
    <dgm:cxn modelId="{58793E19-F3DB-42AA-922C-2D7EDAA372E3}" type="presParOf" srcId="{FCF26176-DA75-481D-A718-5B9BF052B6AE}" destId="{266C58B2-9127-426B-9DB9-8CD104B5C69F}" srcOrd="2" destOrd="0" presId="urn:microsoft.com/office/officeart/2018/2/layout/IconVerticalSolidList"/>
    <dgm:cxn modelId="{91974CAA-CE9D-477C-9195-A90798517C3D}" type="presParOf" srcId="{FCF26176-DA75-481D-A718-5B9BF052B6AE}" destId="{2E2E6EE6-BB92-49F5-958E-08570B4001B2}" srcOrd="3" destOrd="0" presId="urn:microsoft.com/office/officeart/2018/2/layout/IconVerticalSolidList"/>
    <dgm:cxn modelId="{2F0B6147-5785-48EE-87D1-4A15B09CB718}" type="presParOf" srcId="{9B6A01BC-1090-49D0-B9D8-86188F77912F}" destId="{EA388BC6-FC24-447E-96DB-C28FCD3B458C}" srcOrd="5" destOrd="0" presId="urn:microsoft.com/office/officeart/2018/2/layout/IconVerticalSolidList"/>
    <dgm:cxn modelId="{9D028B0D-803F-400B-8A9D-B5B4BA8CBAB0}" type="presParOf" srcId="{9B6A01BC-1090-49D0-B9D8-86188F77912F}" destId="{839B56C8-3F9E-4D80-AFE6-5168064880A3}" srcOrd="6" destOrd="0" presId="urn:microsoft.com/office/officeart/2018/2/layout/IconVerticalSolidList"/>
    <dgm:cxn modelId="{A7211EE4-E9C9-422A-97AD-276B331B3C4F}" type="presParOf" srcId="{839B56C8-3F9E-4D80-AFE6-5168064880A3}" destId="{2ABB68D8-843E-4C6E-AB95-896B3D758126}" srcOrd="0" destOrd="0" presId="urn:microsoft.com/office/officeart/2018/2/layout/IconVerticalSolidList"/>
    <dgm:cxn modelId="{606F3FC3-43F6-436A-B2C2-5ED755A189B8}" type="presParOf" srcId="{839B56C8-3F9E-4D80-AFE6-5168064880A3}" destId="{EC88A231-E0FA-42DD-B058-E996307F89BB}" srcOrd="1" destOrd="0" presId="urn:microsoft.com/office/officeart/2018/2/layout/IconVerticalSolidList"/>
    <dgm:cxn modelId="{AA5F6269-F11B-4806-8C44-3AAA432A0AF9}" type="presParOf" srcId="{839B56C8-3F9E-4D80-AFE6-5168064880A3}" destId="{1C8D36A3-CC82-4721-8561-44182E95B821}" srcOrd="2" destOrd="0" presId="urn:microsoft.com/office/officeart/2018/2/layout/IconVerticalSolidList"/>
    <dgm:cxn modelId="{49D5CEC8-B7C4-470D-B64F-BC20C9EB74D6}" type="presParOf" srcId="{839B56C8-3F9E-4D80-AFE6-5168064880A3}" destId="{03A70BF6-4D09-4B42-AF37-77A17CC5B298}" srcOrd="3" destOrd="0" presId="urn:microsoft.com/office/officeart/2018/2/layout/IconVerticalSolidList"/>
    <dgm:cxn modelId="{D9ED1A3E-FDB9-459F-A4E8-4169D1545169}" type="presParOf" srcId="{9B6A01BC-1090-49D0-B9D8-86188F77912F}" destId="{157C19BE-DD6A-4F10-AF25-ECBB558A9660}" srcOrd="7" destOrd="0" presId="urn:microsoft.com/office/officeart/2018/2/layout/IconVerticalSolidList"/>
    <dgm:cxn modelId="{EF7BB8D8-69FE-44B8-82AE-2C8A6D194A01}" type="presParOf" srcId="{9B6A01BC-1090-49D0-B9D8-86188F77912F}" destId="{0B6658D8-ACF2-4B09-B47B-96EE0C118667}" srcOrd="8" destOrd="0" presId="urn:microsoft.com/office/officeart/2018/2/layout/IconVerticalSolidList"/>
    <dgm:cxn modelId="{8DDD7A23-4D14-41FB-929C-F673A8C7EAD9}" type="presParOf" srcId="{0B6658D8-ACF2-4B09-B47B-96EE0C118667}" destId="{E7585102-E581-4F41-B6AC-2EACB044AEAD}" srcOrd="0" destOrd="0" presId="urn:microsoft.com/office/officeart/2018/2/layout/IconVerticalSolidList"/>
    <dgm:cxn modelId="{A1099C3E-445B-41B5-9F83-8877403CFAA7}" type="presParOf" srcId="{0B6658D8-ACF2-4B09-B47B-96EE0C118667}" destId="{4AC341C0-24E4-49F3-A128-127E6C827190}" srcOrd="1" destOrd="0" presId="urn:microsoft.com/office/officeart/2018/2/layout/IconVerticalSolidList"/>
    <dgm:cxn modelId="{926FD034-9954-4DC7-B26D-8CE942BA411F}" type="presParOf" srcId="{0B6658D8-ACF2-4B09-B47B-96EE0C118667}" destId="{5ACA3B6F-8A31-4650-9EE1-C7AEA2CD1037}" srcOrd="2" destOrd="0" presId="urn:microsoft.com/office/officeart/2018/2/layout/IconVerticalSolidList"/>
    <dgm:cxn modelId="{10B201C6-5584-4ABD-8179-39A0D5DC2B1D}" type="presParOf" srcId="{0B6658D8-ACF2-4B09-B47B-96EE0C118667}" destId="{D53C4B65-BA75-4FCB-A6E5-D568F79A19B1}" srcOrd="3" destOrd="0" presId="urn:microsoft.com/office/officeart/2018/2/layout/IconVerticalSolidList"/>
    <dgm:cxn modelId="{B52176B6-28E5-47CF-86C7-173773702666}" type="presParOf" srcId="{9B6A01BC-1090-49D0-B9D8-86188F77912F}" destId="{95B23F17-E18C-4C21-8283-DD91C25FE569}" srcOrd="9" destOrd="0" presId="urn:microsoft.com/office/officeart/2018/2/layout/IconVerticalSolidList"/>
    <dgm:cxn modelId="{6C2DE0B9-FC8B-423A-857C-8B1524F3625E}" type="presParOf" srcId="{9B6A01BC-1090-49D0-B9D8-86188F77912F}" destId="{38F78DB1-D81D-4AC4-969D-F9243D3C2B7F}" srcOrd="10" destOrd="0" presId="urn:microsoft.com/office/officeart/2018/2/layout/IconVerticalSolidList"/>
    <dgm:cxn modelId="{F52BEB99-D0D5-4FCE-B1B1-E39946DD617D}" type="presParOf" srcId="{38F78DB1-D81D-4AC4-969D-F9243D3C2B7F}" destId="{6D4E25BC-29F7-4957-BB4A-1AF5D01EEAFE}" srcOrd="0" destOrd="0" presId="urn:microsoft.com/office/officeart/2018/2/layout/IconVerticalSolidList"/>
    <dgm:cxn modelId="{8D5714F0-E3BE-4F4F-8C1F-8BFFC51889AC}" type="presParOf" srcId="{38F78DB1-D81D-4AC4-969D-F9243D3C2B7F}" destId="{24CE971C-32E8-4851-B426-FC901F707D86}" srcOrd="1" destOrd="0" presId="urn:microsoft.com/office/officeart/2018/2/layout/IconVerticalSolidList"/>
    <dgm:cxn modelId="{F5359547-B390-4B39-B820-C8ECEDD55145}" type="presParOf" srcId="{38F78DB1-D81D-4AC4-969D-F9243D3C2B7F}" destId="{3C87F48F-1333-4283-A084-4AD1C2FFB14B}" srcOrd="2" destOrd="0" presId="urn:microsoft.com/office/officeart/2018/2/layout/IconVerticalSolidList"/>
    <dgm:cxn modelId="{70C4FB8A-6E0A-4D2E-B6C8-E71A86B3F52E}" type="presParOf" srcId="{38F78DB1-D81D-4AC4-969D-F9243D3C2B7F}" destId="{7CDE4914-4FC3-40FC-95C9-5ADE473EC4A6}" srcOrd="3" destOrd="0" presId="urn:microsoft.com/office/officeart/2018/2/layout/IconVerticalSolidList"/>
    <dgm:cxn modelId="{91C942A1-9EDF-452C-AA8B-7DA6528D2BE1}" type="presParOf" srcId="{9B6A01BC-1090-49D0-B9D8-86188F77912F}" destId="{BF1A11DB-4414-4EB8-84EC-9CC4922163CF}" srcOrd="11" destOrd="0" presId="urn:microsoft.com/office/officeart/2018/2/layout/IconVerticalSolidList"/>
    <dgm:cxn modelId="{956CCF3D-05CC-440F-AFCF-9C7B7AB7394B}" type="presParOf" srcId="{9B6A01BC-1090-49D0-B9D8-86188F77912F}" destId="{355210A6-3771-4B6E-B1AD-F6E3A9A27634}" srcOrd="12" destOrd="0" presId="urn:microsoft.com/office/officeart/2018/2/layout/IconVerticalSolidList"/>
    <dgm:cxn modelId="{CE6DA6D6-46FB-4537-9E16-F5BB396B6B7D}" type="presParOf" srcId="{355210A6-3771-4B6E-B1AD-F6E3A9A27634}" destId="{4D0FCF3A-02C6-4528-BDE3-2A28487ACECE}" srcOrd="0" destOrd="0" presId="urn:microsoft.com/office/officeart/2018/2/layout/IconVerticalSolidList"/>
    <dgm:cxn modelId="{4C1E5146-B618-47E0-B785-AC60388E2B98}" type="presParOf" srcId="{355210A6-3771-4B6E-B1AD-F6E3A9A27634}" destId="{41FD3A3A-B675-4C09-90E8-F61CCE52757C}" srcOrd="1" destOrd="0" presId="urn:microsoft.com/office/officeart/2018/2/layout/IconVerticalSolidList"/>
    <dgm:cxn modelId="{A0D60475-3355-42A0-8141-96B4516333E8}" type="presParOf" srcId="{355210A6-3771-4B6E-B1AD-F6E3A9A27634}" destId="{CBCCDF2E-06B9-45DD-AF0A-46AC877AFC49}" srcOrd="2" destOrd="0" presId="urn:microsoft.com/office/officeart/2018/2/layout/IconVerticalSolidList"/>
    <dgm:cxn modelId="{E2DFA879-EF67-4A6B-AA65-4B6D2F3E3D23}" type="presParOf" srcId="{355210A6-3771-4B6E-B1AD-F6E3A9A27634}" destId="{3737D16B-F2A2-4E70-9EC9-EC5EDFE5765F}" srcOrd="3" destOrd="0" presId="urn:microsoft.com/office/officeart/2018/2/layout/IconVerticalSolidList"/>
    <dgm:cxn modelId="{148AEEC5-7AB5-4BC4-8144-27E714EF1E02}" type="presParOf" srcId="{9B6A01BC-1090-49D0-B9D8-86188F77912F}" destId="{683CF77F-700A-4D67-BA9D-E1B66A5A80DE}" srcOrd="13" destOrd="0" presId="urn:microsoft.com/office/officeart/2018/2/layout/IconVerticalSolidList"/>
    <dgm:cxn modelId="{3219ABEF-ECB3-4606-BE82-43A238C33092}" type="presParOf" srcId="{9B6A01BC-1090-49D0-B9D8-86188F77912F}" destId="{BBA6436E-11E7-4CAC-9089-E6BE5384A488}" srcOrd="14" destOrd="0" presId="urn:microsoft.com/office/officeart/2018/2/layout/IconVerticalSolidList"/>
    <dgm:cxn modelId="{70612259-8463-4940-B4A2-F84D019F2EA2}" type="presParOf" srcId="{BBA6436E-11E7-4CAC-9089-E6BE5384A488}" destId="{0BC82298-9121-4A19-A1A2-6ED5F17E63C5}" srcOrd="0" destOrd="0" presId="urn:microsoft.com/office/officeart/2018/2/layout/IconVerticalSolidList"/>
    <dgm:cxn modelId="{2CE6A946-8AC6-49E7-9B67-DED49AC4ADB6}" type="presParOf" srcId="{BBA6436E-11E7-4CAC-9089-E6BE5384A488}" destId="{0BFDA48D-64CC-43C2-9AB0-DAD356A4EFF9}" srcOrd="1" destOrd="0" presId="urn:microsoft.com/office/officeart/2018/2/layout/IconVerticalSolidList"/>
    <dgm:cxn modelId="{F00BBCF1-E66F-4979-B259-C8BCA1EAC223}" type="presParOf" srcId="{BBA6436E-11E7-4CAC-9089-E6BE5384A488}" destId="{1DE6D463-6BC4-4222-A29B-8C6A2053F891}" srcOrd="2" destOrd="0" presId="urn:microsoft.com/office/officeart/2018/2/layout/IconVerticalSolidList"/>
    <dgm:cxn modelId="{6F33BD22-6ED4-4FC6-951E-AFCB75526033}" type="presParOf" srcId="{BBA6436E-11E7-4CAC-9089-E6BE5384A488}" destId="{6C6215AC-51F4-48F7-AB2C-60F96258753F}" srcOrd="3" destOrd="0" presId="urn:microsoft.com/office/officeart/2018/2/layout/IconVerticalSolidList"/>
    <dgm:cxn modelId="{4C7F6B72-0399-4538-B7AD-C6A42EB73C90}" type="presParOf" srcId="{9B6A01BC-1090-49D0-B9D8-86188F77912F}" destId="{0C74E574-4002-49B6-BA16-8357CEA056F7}" srcOrd="15" destOrd="0" presId="urn:microsoft.com/office/officeart/2018/2/layout/IconVerticalSolidList"/>
    <dgm:cxn modelId="{F699A434-F398-4401-993E-A8156EFF8623}" type="presParOf" srcId="{9B6A01BC-1090-49D0-B9D8-86188F77912F}" destId="{AF488524-C656-4AF6-9552-015EF7F01D94}" srcOrd="16" destOrd="0" presId="urn:microsoft.com/office/officeart/2018/2/layout/IconVerticalSolidList"/>
    <dgm:cxn modelId="{7AF0FB6F-972B-463B-A883-36132263DEF1}" type="presParOf" srcId="{AF488524-C656-4AF6-9552-015EF7F01D94}" destId="{6C7B0784-D1F1-456F-90FC-A569C5265BC5}" srcOrd="0" destOrd="0" presId="urn:microsoft.com/office/officeart/2018/2/layout/IconVerticalSolidList"/>
    <dgm:cxn modelId="{8EF1D606-1D48-49D6-81F7-0C84A2930136}" type="presParOf" srcId="{AF488524-C656-4AF6-9552-015EF7F01D94}" destId="{09B9F898-50AE-4366-A7CA-C3FA2217A311}" srcOrd="1" destOrd="0" presId="urn:microsoft.com/office/officeart/2018/2/layout/IconVerticalSolidList"/>
    <dgm:cxn modelId="{C291701F-5B84-47B2-BEC7-6BFAC9402F8D}" type="presParOf" srcId="{AF488524-C656-4AF6-9552-015EF7F01D94}" destId="{47CADFD5-5204-4A07-B9B1-3D2083FF68C9}" srcOrd="2" destOrd="0" presId="urn:microsoft.com/office/officeart/2018/2/layout/IconVerticalSolidList"/>
    <dgm:cxn modelId="{E9600F33-EDF4-477C-9686-2CB803ECDC29}" type="presParOf" srcId="{AF488524-C656-4AF6-9552-015EF7F01D94}" destId="{DAFBEF62-F383-4122-8AEE-B575B2294CF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9D3C7-B21C-43BB-AB36-7233F2604214}">
      <dsp:nvSpPr>
        <dsp:cNvPr id="0" name=""/>
        <dsp:cNvSpPr/>
      </dsp:nvSpPr>
      <dsp:spPr>
        <a:xfrm>
          <a:off x="0" y="2380"/>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81BF1-EE6A-4D12-BC1D-402F3F22D798}">
      <dsp:nvSpPr>
        <dsp:cNvPr id="0" name=""/>
        <dsp:cNvSpPr/>
      </dsp:nvSpPr>
      <dsp:spPr>
        <a:xfrm>
          <a:off x="133963" y="102023"/>
          <a:ext cx="243570" cy="24357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649558-99E1-48A3-B606-7C6077E76EE9}">
      <dsp:nvSpPr>
        <dsp:cNvPr id="0" name=""/>
        <dsp:cNvSpPr/>
      </dsp:nvSpPr>
      <dsp:spPr>
        <a:xfrm>
          <a:off x="511497" y="2380"/>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endParaRPr lang="en-GB" sz="1600" kern="1200"/>
        </a:p>
      </dsp:txBody>
      <dsp:txXfrm>
        <a:off x="511497" y="2380"/>
        <a:ext cx="10990470" cy="442854"/>
      </dsp:txXfrm>
    </dsp:sp>
    <dsp:sp modelId="{CA89E057-81BF-4961-93DA-9A3F8BA0DF77}">
      <dsp:nvSpPr>
        <dsp:cNvPr id="0" name=""/>
        <dsp:cNvSpPr/>
      </dsp:nvSpPr>
      <dsp:spPr>
        <a:xfrm>
          <a:off x="0" y="555949"/>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9C731-B0B3-438F-8533-21F201DE3B39}">
      <dsp:nvSpPr>
        <dsp:cNvPr id="0" name=""/>
        <dsp:cNvSpPr/>
      </dsp:nvSpPr>
      <dsp:spPr>
        <a:xfrm>
          <a:off x="133963" y="655591"/>
          <a:ext cx="243570" cy="24357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CB0E21-047D-4E6D-95F0-C6235A7B27EE}">
      <dsp:nvSpPr>
        <dsp:cNvPr id="0" name=""/>
        <dsp:cNvSpPr/>
      </dsp:nvSpPr>
      <dsp:spPr>
        <a:xfrm>
          <a:off x="511497" y="555949"/>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endParaRPr lang="en-GB" sz="1600" kern="1200"/>
        </a:p>
      </dsp:txBody>
      <dsp:txXfrm>
        <a:off x="511497" y="555949"/>
        <a:ext cx="10990470" cy="442854"/>
      </dsp:txXfrm>
    </dsp:sp>
    <dsp:sp modelId="{49732471-E095-42B0-9A42-2193E4FB53F5}">
      <dsp:nvSpPr>
        <dsp:cNvPr id="0" name=""/>
        <dsp:cNvSpPr/>
      </dsp:nvSpPr>
      <dsp:spPr>
        <a:xfrm>
          <a:off x="0" y="1109517"/>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3DFBB-2261-4DA6-A09E-0B46B1C51838}">
      <dsp:nvSpPr>
        <dsp:cNvPr id="0" name=""/>
        <dsp:cNvSpPr/>
      </dsp:nvSpPr>
      <dsp:spPr>
        <a:xfrm>
          <a:off x="133963" y="1209160"/>
          <a:ext cx="243570" cy="24357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2E6EE6-BB92-49F5-958E-08570B4001B2}">
      <dsp:nvSpPr>
        <dsp:cNvPr id="0" name=""/>
        <dsp:cNvSpPr/>
      </dsp:nvSpPr>
      <dsp:spPr>
        <a:xfrm>
          <a:off x="511497" y="1109517"/>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Submit to the Council the Community Buildings Strategy - Summer</a:t>
          </a:r>
        </a:p>
      </dsp:txBody>
      <dsp:txXfrm>
        <a:off x="511497" y="1109517"/>
        <a:ext cx="10990470" cy="442854"/>
      </dsp:txXfrm>
    </dsp:sp>
    <dsp:sp modelId="{2ABB68D8-843E-4C6E-AB95-896B3D758126}">
      <dsp:nvSpPr>
        <dsp:cNvPr id="0" name=""/>
        <dsp:cNvSpPr/>
      </dsp:nvSpPr>
      <dsp:spPr>
        <a:xfrm>
          <a:off x="0" y="1663086"/>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8A231-E0FA-42DD-B058-E996307F89BB}">
      <dsp:nvSpPr>
        <dsp:cNvPr id="0" name=""/>
        <dsp:cNvSpPr/>
      </dsp:nvSpPr>
      <dsp:spPr>
        <a:xfrm>
          <a:off x="133963" y="1762728"/>
          <a:ext cx="243570" cy="243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A70BF6-4D09-4B42-AF37-77A17CC5B298}">
      <dsp:nvSpPr>
        <dsp:cNvPr id="0" name=""/>
        <dsp:cNvSpPr/>
      </dsp:nvSpPr>
      <dsp:spPr>
        <a:xfrm>
          <a:off x="511497" y="1663086"/>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Submit to the Council planning &amp; listed buildings application for the community building - Autum</a:t>
          </a:r>
          <a:endParaRPr lang="en-US" sz="1600" kern="1200" dirty="0"/>
        </a:p>
      </dsp:txBody>
      <dsp:txXfrm>
        <a:off x="511497" y="1663086"/>
        <a:ext cx="10990470" cy="442854"/>
      </dsp:txXfrm>
    </dsp:sp>
    <dsp:sp modelId="{E7585102-E581-4F41-B6AC-2EACB044AEAD}">
      <dsp:nvSpPr>
        <dsp:cNvPr id="0" name=""/>
        <dsp:cNvSpPr/>
      </dsp:nvSpPr>
      <dsp:spPr>
        <a:xfrm>
          <a:off x="0" y="2216654"/>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341C0-24E4-49F3-A128-127E6C827190}">
      <dsp:nvSpPr>
        <dsp:cNvPr id="0" name=""/>
        <dsp:cNvSpPr/>
      </dsp:nvSpPr>
      <dsp:spPr>
        <a:xfrm>
          <a:off x="133963" y="2316296"/>
          <a:ext cx="243570" cy="2435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3C4B65-BA75-4FCB-A6E5-D568F79A19B1}">
      <dsp:nvSpPr>
        <dsp:cNvPr id="0" name=""/>
        <dsp:cNvSpPr/>
      </dsp:nvSpPr>
      <dsp:spPr>
        <a:xfrm>
          <a:off x="511497" y="2216654"/>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Complete and open remaining footpaths in the East as soon as they are safe to do so</a:t>
          </a:r>
          <a:endParaRPr lang="en-US" sz="1600" kern="1200" dirty="0"/>
        </a:p>
      </dsp:txBody>
      <dsp:txXfrm>
        <a:off x="511497" y="2216654"/>
        <a:ext cx="10990470" cy="442854"/>
      </dsp:txXfrm>
    </dsp:sp>
    <dsp:sp modelId="{6D4E25BC-29F7-4957-BB4A-1AF5D01EEAFE}">
      <dsp:nvSpPr>
        <dsp:cNvPr id="0" name=""/>
        <dsp:cNvSpPr/>
      </dsp:nvSpPr>
      <dsp:spPr>
        <a:xfrm>
          <a:off x="0" y="2770223"/>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CE971C-32E8-4851-B426-FC901F707D86}">
      <dsp:nvSpPr>
        <dsp:cNvPr id="0" name=""/>
        <dsp:cNvSpPr/>
      </dsp:nvSpPr>
      <dsp:spPr>
        <a:xfrm>
          <a:off x="133963" y="2869865"/>
          <a:ext cx="243570" cy="2435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DE4914-4FC3-40FC-95C9-5ADE473EC4A6}">
      <dsp:nvSpPr>
        <dsp:cNvPr id="0" name=""/>
        <dsp:cNvSpPr/>
      </dsp:nvSpPr>
      <dsp:spPr>
        <a:xfrm>
          <a:off x="511497" y="2770223"/>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Receive Technical Approval from HCC for the A120 and commence on site</a:t>
          </a:r>
          <a:endParaRPr lang="en-US" sz="1600" kern="1200" dirty="0"/>
        </a:p>
      </dsp:txBody>
      <dsp:txXfrm>
        <a:off x="511497" y="2770223"/>
        <a:ext cx="10990470" cy="442854"/>
      </dsp:txXfrm>
    </dsp:sp>
    <dsp:sp modelId="{4D0FCF3A-02C6-4528-BDE3-2A28487ACECE}">
      <dsp:nvSpPr>
        <dsp:cNvPr id="0" name=""/>
        <dsp:cNvSpPr/>
      </dsp:nvSpPr>
      <dsp:spPr>
        <a:xfrm>
          <a:off x="0" y="3323791"/>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D3A3A-B675-4C09-90E8-F61CCE52757C}">
      <dsp:nvSpPr>
        <dsp:cNvPr id="0" name=""/>
        <dsp:cNvSpPr/>
      </dsp:nvSpPr>
      <dsp:spPr>
        <a:xfrm>
          <a:off x="133963" y="3423433"/>
          <a:ext cx="243570" cy="2435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7D16B-F2A2-4E70-9EC9-EC5EDFE5765F}">
      <dsp:nvSpPr>
        <dsp:cNvPr id="0" name=""/>
        <dsp:cNvSpPr/>
      </dsp:nvSpPr>
      <dsp:spPr>
        <a:xfrm>
          <a:off x="511497" y="3323791"/>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Open Rye Street to the public as soon as we have a safe route for construction traffic and public</a:t>
          </a:r>
          <a:endParaRPr lang="en-US" sz="1600" kern="1200" dirty="0"/>
        </a:p>
      </dsp:txBody>
      <dsp:txXfrm>
        <a:off x="511497" y="3323791"/>
        <a:ext cx="10990470" cy="442854"/>
      </dsp:txXfrm>
    </dsp:sp>
    <dsp:sp modelId="{0BC82298-9121-4A19-A1A2-6ED5F17E63C5}">
      <dsp:nvSpPr>
        <dsp:cNvPr id="0" name=""/>
        <dsp:cNvSpPr/>
      </dsp:nvSpPr>
      <dsp:spPr>
        <a:xfrm>
          <a:off x="0" y="3877359"/>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DA48D-64CC-43C2-9AB0-DAD356A4EFF9}">
      <dsp:nvSpPr>
        <dsp:cNvPr id="0" name=""/>
        <dsp:cNvSpPr/>
      </dsp:nvSpPr>
      <dsp:spPr>
        <a:xfrm>
          <a:off x="133963" y="3977002"/>
          <a:ext cx="243570" cy="24357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15AC-51F4-48F7-AB2C-60F96258753F}">
      <dsp:nvSpPr>
        <dsp:cNvPr id="0" name=""/>
        <dsp:cNvSpPr/>
      </dsp:nvSpPr>
      <dsp:spPr>
        <a:xfrm>
          <a:off x="511497" y="3877359"/>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Complete landscaping works to the East</a:t>
          </a:r>
          <a:endParaRPr lang="en-US" sz="1600" kern="1200" dirty="0"/>
        </a:p>
      </dsp:txBody>
      <dsp:txXfrm>
        <a:off x="511497" y="3877359"/>
        <a:ext cx="10990470" cy="442854"/>
      </dsp:txXfrm>
    </dsp:sp>
    <dsp:sp modelId="{6C7B0784-D1F1-456F-90FC-A569C5265BC5}">
      <dsp:nvSpPr>
        <dsp:cNvPr id="0" name=""/>
        <dsp:cNvSpPr/>
      </dsp:nvSpPr>
      <dsp:spPr>
        <a:xfrm>
          <a:off x="0" y="4430928"/>
          <a:ext cx="11501968" cy="442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9F898-50AE-4366-A7CA-C3FA2217A311}">
      <dsp:nvSpPr>
        <dsp:cNvPr id="0" name=""/>
        <dsp:cNvSpPr/>
      </dsp:nvSpPr>
      <dsp:spPr>
        <a:xfrm>
          <a:off x="133963" y="4530570"/>
          <a:ext cx="243570" cy="243570"/>
        </a:xfrm>
        <a:prstGeom prst="rect">
          <a:avLst/>
        </a:prstGeom>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FBEF62-F383-4122-8AEE-B575B2294CF5}">
      <dsp:nvSpPr>
        <dsp:cNvPr id="0" name=""/>
        <dsp:cNvSpPr/>
      </dsp:nvSpPr>
      <dsp:spPr>
        <a:xfrm>
          <a:off x="511497" y="4430928"/>
          <a:ext cx="10990470" cy="44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869" tIns="46869" rIns="46869" bIns="46869" numCol="1" spcCol="1270" anchor="ctr" anchorCtr="0">
          <a:noAutofit/>
        </a:bodyPr>
        <a:lstStyle/>
        <a:p>
          <a:pPr marL="0" lvl="0" indent="0" algn="l" defTabSz="711200">
            <a:lnSpc>
              <a:spcPct val="100000"/>
            </a:lnSpc>
            <a:spcBef>
              <a:spcPct val="0"/>
            </a:spcBef>
            <a:spcAft>
              <a:spcPct val="35000"/>
            </a:spcAft>
            <a:buNone/>
          </a:pPr>
          <a:r>
            <a:rPr lang="en-GB" sz="1600" kern="1200" dirty="0"/>
            <a:t>Complete the sale of the District Centre in the East </a:t>
          </a:r>
          <a:endParaRPr lang="en-US" sz="1600" kern="1200" dirty="0"/>
        </a:p>
      </dsp:txBody>
      <dsp:txXfrm>
        <a:off x="511497" y="4430928"/>
        <a:ext cx="10990470" cy="4428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5558" tIns="47779" rIns="95558" bIns="47779"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5558" tIns="47779" rIns="95558" bIns="47779" rtlCol="0"/>
          <a:lstStyle>
            <a:lvl1pPr algn="r">
              <a:defRPr sz="1200"/>
            </a:lvl1pPr>
          </a:lstStyle>
          <a:p>
            <a:fld id="{8FB1BAE1-3686-4DA3-8AF5-F12684A068B0}" type="datetimeFigureOut">
              <a:rPr lang="en-GB" smtClean="0"/>
              <a:t>07/05/2026</a:t>
            </a:fld>
            <a:endParaRPr lang="en-GB"/>
          </a:p>
        </p:txBody>
      </p:sp>
      <p:sp>
        <p:nvSpPr>
          <p:cNvPr id="4" name="Slide Image Placeholder 3"/>
          <p:cNvSpPr>
            <a:spLocks noGrp="1" noRot="1" noChangeAspect="1"/>
          </p:cNvSpPr>
          <p:nvPr>
            <p:ph type="sldImg" idx="2"/>
          </p:nvPr>
        </p:nvSpPr>
        <p:spPr>
          <a:xfrm>
            <a:off x="420688" y="1239838"/>
            <a:ext cx="5956300" cy="3351212"/>
          </a:xfrm>
          <a:prstGeom prst="rect">
            <a:avLst/>
          </a:prstGeom>
          <a:noFill/>
          <a:ln w="12700">
            <a:solidFill>
              <a:prstClr val="black"/>
            </a:solidFill>
          </a:ln>
        </p:spPr>
        <p:txBody>
          <a:bodyPr vert="horz" lIns="95558" tIns="47779" rIns="95558" bIns="47779"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5558" tIns="47779" rIns="95558" bIns="4777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5558" tIns="47779" rIns="95558" bIns="4777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5558" tIns="47779" rIns="95558" bIns="47779" rtlCol="0" anchor="b"/>
          <a:lstStyle>
            <a:lvl1pPr algn="r">
              <a:defRPr sz="1200"/>
            </a:lvl1pPr>
          </a:lstStyle>
          <a:p>
            <a:fld id="{BB5BD34A-C0C1-440C-8B8E-235A902982DC}" type="slidenum">
              <a:rPr lang="en-GB" smtClean="0"/>
              <a:t>‹#›</a:t>
            </a:fld>
            <a:endParaRPr lang="en-GB"/>
          </a:p>
        </p:txBody>
      </p:sp>
    </p:spTree>
    <p:extLst>
      <p:ext uri="{BB962C8B-B14F-4D97-AF65-F5344CB8AC3E}">
        <p14:creationId xmlns:p14="http://schemas.microsoft.com/office/powerpoint/2010/main" val="364916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mailto:community.forum@eastherts.gov.uk"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eastherts.gov.uk/preview-link/node/24887/3bdfe885-8668-40d8-a7eb-a147ed3d514b"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1905659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on the previous sessions, we have established this Community Forum to provide an opportunity for developers, residents, community groups, elected members and council officers to engage with each other over the lifetime of the development. </a:t>
            </a:r>
          </a:p>
          <a:p>
            <a:endParaRPr lang="en-GB" dirty="0"/>
          </a:p>
          <a:p>
            <a:r>
              <a:rPr lang="en-GB" dirty="0"/>
              <a:t>The Forums will offer an opportunity for existing and new communities to raise issues of interest and concern, with a view to enhancing the quality of community life and communication.</a:t>
            </a:r>
          </a:p>
          <a:p>
            <a:endParaRPr lang="en-GB" dirty="0"/>
          </a:p>
          <a:p>
            <a:r>
              <a:rPr lang="en-GB" dirty="0"/>
              <a:t>We will therefore keep our introduction short to give time for presentations to be made by the stakeholders in attendance tonight and for the community to ask questions. We hope to finish by 8.30pm.</a:t>
            </a:r>
          </a:p>
          <a:p>
            <a:endParaRPr lang="en-GB" dirty="0"/>
          </a:p>
        </p:txBody>
      </p:sp>
    </p:spTree>
    <p:extLst>
      <p:ext uri="{BB962C8B-B14F-4D97-AF65-F5344CB8AC3E}">
        <p14:creationId xmlns:p14="http://schemas.microsoft.com/office/powerpoint/2010/main" val="1804235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629747">
              <a:defRPr/>
            </a:pPr>
            <a:r>
              <a:rPr lang="en-GB" dirty="0"/>
              <a:t>Introductions for </a:t>
            </a:r>
          </a:p>
          <a:p>
            <a:pPr marL="171450" indent="-171450" defTabSz="629747">
              <a:buFont typeface="Arial" panose="020B0604020202020204" pitchFamily="34" charset="0"/>
              <a:buChar char="•"/>
              <a:defRPr/>
            </a:pPr>
            <a:r>
              <a:rPr lang="en-GB" dirty="0"/>
              <a:t>Cllrs</a:t>
            </a:r>
          </a:p>
          <a:p>
            <a:pPr marL="171450" indent="-171450" defTabSz="629747">
              <a:buFont typeface="Arial" panose="020B0604020202020204" pitchFamily="34" charset="0"/>
              <a:buChar char="•"/>
              <a:defRPr/>
            </a:pPr>
            <a:r>
              <a:rPr lang="en-GB" dirty="0"/>
              <a:t>EHDC Officers: </a:t>
            </a:r>
          </a:p>
          <a:p>
            <a:pPr marL="628650" lvl="1" indent="-171450" defTabSz="629747">
              <a:buFont typeface="Arial" panose="020B0604020202020204" pitchFamily="34" charset="0"/>
              <a:buChar char="•"/>
              <a:defRPr/>
            </a:pPr>
            <a:r>
              <a:rPr lang="en-GB" dirty="0"/>
              <a:t>Sara Saunders (Director of Place)</a:t>
            </a:r>
          </a:p>
          <a:p>
            <a:pPr marL="628650" lvl="1" indent="-171450" defTabSz="629747">
              <a:buFont typeface="Arial" panose="020B0604020202020204" pitchFamily="34" charset="0"/>
              <a:buChar char="•"/>
              <a:defRPr/>
            </a:pPr>
            <a:r>
              <a:rPr lang="en-GB" dirty="0"/>
              <a:t>Martin Plummer (Service Manager)</a:t>
            </a:r>
          </a:p>
          <a:p>
            <a:pPr marL="628650" lvl="1" indent="-171450" defTabSz="629747">
              <a:buFont typeface="Arial" panose="020B0604020202020204" pitchFamily="34" charset="0"/>
              <a:buChar char="•"/>
              <a:defRPr/>
            </a:pPr>
            <a:r>
              <a:rPr lang="en-GB" dirty="0"/>
              <a:t>Ashley Ransome (Principal Planning Officer – BSN Lead)</a:t>
            </a:r>
          </a:p>
          <a:p>
            <a:pPr marL="628650" lvl="1" indent="-171450" defTabSz="629747">
              <a:buFont typeface="Arial" panose="020B0604020202020204" pitchFamily="34" charset="0"/>
              <a:buChar char="•"/>
              <a:defRPr/>
            </a:pPr>
            <a:r>
              <a:rPr lang="en-GB" dirty="0"/>
              <a:t>Jade Clifton-Brown (Deputy Team Leader)</a:t>
            </a:r>
          </a:p>
          <a:p>
            <a:pPr marL="628650" lvl="1" indent="-171450" defTabSz="629747">
              <a:buFont typeface="Arial" panose="020B0604020202020204" pitchFamily="34" charset="0"/>
              <a:buChar char="•"/>
              <a:defRPr/>
            </a:pPr>
            <a:r>
              <a:rPr lang="en-GB" dirty="0"/>
              <a:t>Lewis Grant (Planning Officer)</a:t>
            </a:r>
          </a:p>
          <a:p>
            <a:pPr marL="171450" indent="-171450" defTabSz="629747">
              <a:buFont typeface="Arial" panose="020B0604020202020204" pitchFamily="34" charset="0"/>
              <a:buChar char="•"/>
              <a:defRPr/>
            </a:pPr>
            <a:r>
              <a:rPr lang="en-GB" dirty="0"/>
              <a:t>HCC Highways</a:t>
            </a:r>
          </a:p>
          <a:p>
            <a:pPr marL="171450" indent="-171450" defTabSz="629747">
              <a:buFont typeface="Arial" panose="020B0604020202020204" pitchFamily="34" charset="0"/>
              <a:buChar char="•"/>
              <a:defRPr/>
            </a:pPr>
            <a:r>
              <a:rPr lang="en-GB" dirty="0"/>
              <a:t>Community Trust</a:t>
            </a:r>
          </a:p>
          <a:p>
            <a:pPr marL="171450" indent="-171450" defTabSz="629747">
              <a:buFont typeface="Arial" panose="020B0604020202020204" pitchFamily="34" charset="0"/>
              <a:buChar char="•"/>
              <a:defRPr/>
            </a:pPr>
            <a:r>
              <a:rPr lang="en-GB" dirty="0"/>
              <a:t>Bishops Stortford North Consortium (BSNC) - the four Developers</a:t>
            </a:r>
            <a:endParaRPr lang="en-GB" strike="sngStrike" dirty="0"/>
          </a:p>
          <a:p>
            <a:endParaRPr lang="en-GB" dirty="0"/>
          </a:p>
        </p:txBody>
      </p:sp>
    </p:spTree>
    <p:extLst>
      <p:ext uri="{BB962C8B-B14F-4D97-AF65-F5344CB8AC3E}">
        <p14:creationId xmlns:p14="http://schemas.microsoft.com/office/powerpoint/2010/main" val="3461039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1428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planning process can sometimes be impenetrable and confusing, and we understand that development proposals can cause concerns and provoke questions and sometimes tempers get raised and meetings get heated.  We have therefore set a series of rules for everybody attending the Community Forums. These are to ensure that everyone feels able to participate.</a:t>
            </a:r>
          </a:p>
          <a:p>
            <a:endParaRPr lang="en-GB" dirty="0"/>
          </a:p>
          <a:p>
            <a:r>
              <a:rPr lang="en-GB" i="1" dirty="0">
                <a:ea typeface="Times New Roman" panose="02020603050405020304" pitchFamily="18" charset="0"/>
              </a:rPr>
              <a:t>We want as many people as possible to attend and know about the forums - </a:t>
            </a:r>
            <a:r>
              <a:rPr lang="en-GB" dirty="0"/>
              <a:t>We will be taking pictures of the event to publish on the Council’s website for others who are unable to attend the session this evening, and to promote future Forums with the wider community. If you do not wish to be photographed please let one of the team know, </a:t>
            </a:r>
            <a:r>
              <a:rPr lang="en-GB" i="1" dirty="0">
                <a:ea typeface="Times New Roman" panose="02020603050405020304" pitchFamily="18" charset="0"/>
              </a:rPr>
              <a:t>and likewise if you would like to contribute, also let us know. </a:t>
            </a:r>
            <a:endParaRPr lang="en-GB" dirty="0"/>
          </a:p>
        </p:txBody>
      </p:sp>
    </p:spTree>
    <p:extLst>
      <p:ext uri="{BB962C8B-B14F-4D97-AF65-F5344CB8AC3E}">
        <p14:creationId xmlns:p14="http://schemas.microsoft.com/office/powerpoint/2010/main" val="3460552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36"/>
              </a:spcAft>
            </a:pPr>
            <a:r>
              <a:rPr lang="en-GB" dirty="0">
                <a:ea typeface="Times New Roman" panose="02020603050405020304" pitchFamily="18" charset="0"/>
              </a:rPr>
              <a:t>It’s important to us that your views are recorded and shared, both with this group, but also with other community forums as they emerge, and with other groups, to share approaches and bring as much value as we can to these. </a:t>
            </a:r>
          </a:p>
          <a:p>
            <a:pPr>
              <a:lnSpc>
                <a:spcPct val="107000"/>
              </a:lnSpc>
              <a:spcAft>
                <a:spcPts val="836"/>
              </a:spcAft>
            </a:pPr>
            <a:endParaRPr lang="en-GB" dirty="0">
              <a:ea typeface="Times New Roman" panose="02020603050405020304" pitchFamily="18" charset="0"/>
            </a:endParaRPr>
          </a:p>
          <a:p>
            <a:pPr>
              <a:lnSpc>
                <a:spcPct val="107000"/>
              </a:lnSpc>
              <a:spcAft>
                <a:spcPts val="836"/>
              </a:spcAft>
            </a:pPr>
            <a:r>
              <a:rPr lang="en-GB" dirty="0">
                <a:ea typeface="Times New Roman" panose="02020603050405020304" pitchFamily="18" charset="0"/>
              </a:rPr>
              <a:t>So we’ll be capturing key issues, opportunities and comments in a tracker, both through the forums, and any shared with us through the community forums email address.  </a:t>
            </a:r>
          </a:p>
          <a:p>
            <a:pPr>
              <a:lnSpc>
                <a:spcPct val="107000"/>
              </a:lnSpc>
              <a:spcAft>
                <a:spcPts val="836"/>
              </a:spcAft>
            </a:pPr>
            <a:endParaRPr lang="en-GB" dirty="0">
              <a:ea typeface="Calibri" panose="020F0502020204030204" pitchFamily="34" charset="0"/>
              <a:cs typeface="Times New Roman" panose="02020603050405020304" pitchFamily="18" charset="0"/>
            </a:endParaRPr>
          </a:p>
          <a:p>
            <a:pPr>
              <a:lnSpc>
                <a:spcPct val="107000"/>
              </a:lnSpc>
              <a:spcAft>
                <a:spcPts val="836"/>
              </a:spcAft>
            </a:pPr>
            <a:r>
              <a:rPr lang="en-GB" dirty="0">
                <a:ea typeface="Calibri" panose="020F0502020204030204" pitchFamily="34" charset="0"/>
                <a:cs typeface="Times New Roman" panose="02020603050405020304" pitchFamily="18" charset="0"/>
              </a:rPr>
              <a:t>If you or someone you know has any specific issues, opportunities or questions you would like to raise, please share these with us at the Forums, or email us at </a:t>
            </a:r>
            <a:r>
              <a:rPr lang="en-GB" u="sng" dirty="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community.forum@eastherts.gov.uk</a:t>
            </a:r>
            <a:r>
              <a:rPr lang="en-GB" dirty="0">
                <a:ea typeface="Calibri" panose="020F0502020204030204" pitchFamily="34" charset="0"/>
                <a:cs typeface="Times New Roman" panose="02020603050405020304" pitchFamily="18" charset="0"/>
              </a:rPr>
              <a:t>.</a:t>
            </a:r>
          </a:p>
          <a:p>
            <a:pPr>
              <a:lnSpc>
                <a:spcPct val="107000"/>
              </a:lnSpc>
              <a:spcAft>
                <a:spcPts val="836"/>
              </a:spcAft>
            </a:pPr>
            <a:endParaRPr lang="en-GB" dirty="0">
              <a:ea typeface="Calibri" panose="020F0502020204030204" pitchFamily="34" charset="0"/>
              <a:cs typeface="Times New Roman" panose="02020603050405020304" pitchFamily="18" charset="0"/>
            </a:endParaRPr>
          </a:p>
          <a:p>
            <a:pPr>
              <a:lnSpc>
                <a:spcPct val="107000"/>
              </a:lnSpc>
              <a:spcAft>
                <a:spcPts val="836"/>
              </a:spcAft>
            </a:pPr>
            <a:r>
              <a:rPr lang="en-GB" dirty="0">
                <a:ea typeface="Calibri" panose="020F0502020204030204" pitchFamily="34" charset="0"/>
                <a:cs typeface="Times New Roman" panose="02020603050405020304" pitchFamily="18" charset="0"/>
              </a:rPr>
              <a:t>If your comment doesn’t make it to us in time (normally 1 week in advance), and is not addressed at the upcoming Forum, it will be at the next one, and may also be included in the </a:t>
            </a:r>
            <a:r>
              <a:rPr lang="en-GB" b="1" u="sng" dirty="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FAQs</a:t>
            </a:r>
            <a:r>
              <a:rPr lang="en-GB" dirty="0">
                <a:ea typeface="Calibri" panose="020F0502020204030204" pitchFamily="34" charset="0"/>
                <a:cs typeface="Calibri" panose="020F0502020204030204" pitchFamily="34" charset="0"/>
              </a:rPr>
              <a:t>.</a:t>
            </a:r>
            <a:r>
              <a:rPr lang="en-GB" dirty="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778164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Parameter plan</a:t>
            </a:r>
          </a:p>
          <a:p>
            <a:endParaRPr lang="en-GB" dirty="0"/>
          </a:p>
          <a:p>
            <a:pPr marL="171450" indent="-171450">
              <a:buFont typeface="Arial" panose="020B0604020202020204" pitchFamily="34" charset="0"/>
              <a:buChar char="•"/>
            </a:pPr>
            <a:r>
              <a:rPr lang="en-GB" dirty="0"/>
              <a:t>Good evening. For those who I have not introduced myself to, I’m Ashley, a Principal Planning Officer at EHDC. I am the officer leading on this site at Bishops Stortford North (BSN), also known as Stortford Fields.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My colleague Jade, deputy team leader at EHDC, is joining me this evening to present.</a:t>
            </a:r>
          </a:p>
        </p:txBody>
      </p:sp>
      <p:sp>
        <p:nvSpPr>
          <p:cNvPr id="4" name="Slide Number Placeholder 3"/>
          <p:cNvSpPr>
            <a:spLocks noGrp="1"/>
          </p:cNvSpPr>
          <p:nvPr>
            <p:ph type="sldNum" sz="quarter" idx="5"/>
          </p:nvPr>
        </p:nvSpPr>
        <p:spPr/>
        <p:txBody>
          <a:bodyPr/>
          <a:lstStyle/>
          <a:p>
            <a:fld id="{BB5BD34A-C0C1-440C-8B8E-235A902982DC}" type="slidenum">
              <a:rPr lang="en-GB" smtClean="0"/>
              <a:t>7</a:t>
            </a:fld>
            <a:endParaRPr lang="en-GB"/>
          </a:p>
        </p:txBody>
      </p:sp>
    </p:spTree>
    <p:extLst>
      <p:ext uri="{BB962C8B-B14F-4D97-AF65-F5344CB8AC3E}">
        <p14:creationId xmlns:p14="http://schemas.microsoft.com/office/powerpoint/2010/main" val="1441765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Updates on live and recently determined applications</a:t>
            </a:r>
          </a:p>
          <a:p>
            <a:endParaRPr lang="en-GB" dirty="0"/>
          </a:p>
          <a:p>
            <a:pPr marL="118078" indent="-118078">
              <a:buFont typeface="Arial" panose="020B0604020202020204" pitchFamily="34" charset="0"/>
              <a:buChar char="•"/>
            </a:pPr>
            <a:r>
              <a:rPr lang="en-GB" dirty="0"/>
              <a:t>The next few slides will provide an update on major applications that have been determined by EHDC since the last Community Forum, as well as major applications currently being considered by EHDC.</a:t>
            </a:r>
          </a:p>
          <a:p>
            <a:pPr marL="0" indent="0">
              <a:buFont typeface="Arial" panose="020B0604020202020204" pitchFamily="34" charset="0"/>
              <a:buNone/>
            </a:pPr>
            <a:endParaRPr lang="en-GB" sz="800" dirty="0"/>
          </a:p>
        </p:txBody>
      </p:sp>
    </p:spTree>
    <p:extLst>
      <p:ext uri="{BB962C8B-B14F-4D97-AF65-F5344CB8AC3E}">
        <p14:creationId xmlns:p14="http://schemas.microsoft.com/office/powerpoint/2010/main" val="422030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BBB96-C7D2-4003-265E-CED2E8E823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6FBD43-3567-0F05-96DB-819E9850D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2D328D-4758-C3A9-474D-D3F4A3A952DB}"/>
              </a:ext>
            </a:extLst>
          </p:cNvPr>
          <p:cNvSpPr>
            <a:spLocks noGrp="1"/>
          </p:cNvSpPr>
          <p:nvPr>
            <p:ph type="body" idx="1"/>
          </p:nvPr>
        </p:nvSpPr>
        <p:spPr/>
        <p:txBody>
          <a:bodyPr/>
          <a:lstStyle/>
          <a:p>
            <a:pPr marL="0" indent="0" algn="l">
              <a:buNone/>
            </a:pPr>
            <a:r>
              <a:rPr lang="en-GB" sz="1200" b="1" u="sng" dirty="0">
                <a:solidFill>
                  <a:srgbClr val="000000"/>
                </a:solidFill>
              </a:rPr>
              <a:t>Recently Determined Applications</a:t>
            </a:r>
          </a:p>
          <a:p>
            <a:pPr marL="118078" indent="-118078">
              <a:buFont typeface="Arial" panose="020B0604020202020204" pitchFamily="34" charset="0"/>
              <a:buChar char="•"/>
            </a:pPr>
            <a:endParaRPr lang="en-GB" sz="800" dirty="0"/>
          </a:p>
          <a:p>
            <a:pPr marL="118078" indent="-118078">
              <a:buFont typeface="Arial" panose="020B0604020202020204" pitchFamily="34" charset="0"/>
              <a:buChar char="•"/>
            </a:pPr>
            <a:r>
              <a:rPr lang="en-GB" dirty="0"/>
              <a:t>Roundabout</a:t>
            </a:r>
          </a:p>
          <a:p>
            <a:pPr marL="118078" indent="-118078">
              <a:buFont typeface="Arial" panose="020B0604020202020204" pitchFamily="34" charset="0"/>
              <a:buChar char="•"/>
            </a:pPr>
            <a:endParaRPr lang="en-GB" dirty="0"/>
          </a:p>
          <a:p>
            <a:pPr marL="118078" marR="0" lvl="0" indent="-1180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addition of a fourth arm to the already consented A120 roundabout, to provide access and minibus parking for the Avanti Grange playing fields. </a:t>
            </a:r>
          </a:p>
          <a:p>
            <a:pPr marL="118078" marR="0" lvl="0" indent="-1180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18078" indent="-118078">
              <a:buFont typeface="Arial" panose="020B0604020202020204" pitchFamily="34" charset="0"/>
              <a:buChar char="•"/>
            </a:pPr>
            <a:r>
              <a:rPr lang="en-GB" dirty="0"/>
              <a:t>Located to the north-west of the </a:t>
            </a:r>
            <a:r>
              <a:rPr lang="en-GB" dirty="0" err="1"/>
              <a:t>SuDS</a:t>
            </a:r>
            <a:r>
              <a:rPr lang="en-GB" dirty="0"/>
              <a:t> features on Stortford Fields – denoted by the red X’s and blue highlighting on the images.</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This was granted planning permission in December 2025.</a:t>
            </a:r>
            <a:endParaRPr lang="en-GB" sz="800" dirty="0"/>
          </a:p>
        </p:txBody>
      </p:sp>
    </p:spTree>
    <p:extLst>
      <p:ext uri="{BB962C8B-B14F-4D97-AF65-F5344CB8AC3E}">
        <p14:creationId xmlns:p14="http://schemas.microsoft.com/office/powerpoint/2010/main" val="556783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05E43-5185-0DA4-2A0C-6C5E166FA3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A9A888-A830-9B72-3315-50D7B7296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BD4098-B7CC-3F8F-8B51-44CE83532835}"/>
              </a:ext>
            </a:extLst>
          </p:cNvPr>
          <p:cNvSpPr>
            <a:spLocks noGrp="1"/>
          </p:cNvSpPr>
          <p:nvPr>
            <p:ph type="body" idx="1"/>
          </p:nvPr>
        </p:nvSpPr>
        <p:spPr/>
        <p:txBody>
          <a:bodyPr/>
          <a:lstStyle/>
          <a:p>
            <a:pPr marL="0" indent="0" algn="l">
              <a:buNone/>
            </a:pPr>
            <a:r>
              <a:rPr lang="en-GB" sz="1200" b="1" u="sng" dirty="0">
                <a:solidFill>
                  <a:srgbClr val="000000"/>
                </a:solidFill>
              </a:rPr>
              <a:t>Recently Determined Applications</a:t>
            </a:r>
          </a:p>
          <a:p>
            <a:pPr marL="118078" indent="-118078">
              <a:buFont typeface="Arial" panose="020B0604020202020204" pitchFamily="34" charset="0"/>
              <a:buChar char="•"/>
            </a:pPr>
            <a:endParaRPr lang="en-GB" sz="800" dirty="0"/>
          </a:p>
          <a:p>
            <a:pPr marL="118078" indent="-118078">
              <a:buFont typeface="Arial" panose="020B0604020202020204" pitchFamily="34" charset="0"/>
              <a:buChar char="•"/>
            </a:pPr>
            <a:r>
              <a:rPr lang="en-GB" dirty="0"/>
              <a:t>Parcels D, E, F &amp; G</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err="1"/>
              <a:t>Vistry</a:t>
            </a:r>
            <a:r>
              <a:rPr lang="en-GB" dirty="0"/>
              <a:t> parcels which were the last to be submitted for detailed designs.</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Located to the north of Dane O’Coys, denoted by red X’s on the image.</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The yellow circle shows the location of the photo taken.</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202 dwellings and associated infrastructure approved in January 2026.</a:t>
            </a:r>
          </a:p>
          <a:p>
            <a:pPr marL="118078" indent="-118078">
              <a:buFont typeface="Arial" panose="020B0604020202020204" pitchFamily="34" charset="0"/>
              <a:buChar char="•"/>
            </a:pPr>
            <a:endParaRPr lang="en-GB" dirty="0"/>
          </a:p>
        </p:txBody>
      </p:sp>
    </p:spTree>
    <p:extLst>
      <p:ext uri="{BB962C8B-B14F-4D97-AF65-F5344CB8AC3E}">
        <p14:creationId xmlns:p14="http://schemas.microsoft.com/office/powerpoint/2010/main" val="3665995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18644-87DA-9F1E-A114-9B16342FF4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FDF48-D254-289A-396C-84CCE61A3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AC4931-8A53-0E3A-89CD-3C320288D4E5}"/>
              </a:ext>
            </a:extLst>
          </p:cNvPr>
          <p:cNvSpPr>
            <a:spLocks noGrp="1"/>
          </p:cNvSpPr>
          <p:nvPr>
            <p:ph type="body" idx="1"/>
          </p:nvPr>
        </p:nvSpPr>
        <p:spPr/>
        <p:txBody>
          <a:bodyPr/>
          <a:lstStyle/>
          <a:p>
            <a:pPr marL="0" indent="0" algn="l">
              <a:buNone/>
            </a:pPr>
            <a:r>
              <a:rPr lang="en-GB" sz="1200" b="1" u="sng" dirty="0">
                <a:solidFill>
                  <a:srgbClr val="000000"/>
                </a:solidFill>
              </a:rPr>
              <a:t>Current Major Applications</a:t>
            </a:r>
          </a:p>
          <a:p>
            <a:endParaRPr lang="en-GB" dirty="0"/>
          </a:p>
          <a:p>
            <a:pPr marL="118078" indent="-118078">
              <a:buFont typeface="Arial" panose="020B0604020202020204" pitchFamily="34" charset="0"/>
              <a:buChar char="•"/>
            </a:pPr>
            <a:r>
              <a:rPr lang="en-GB" dirty="0"/>
              <a:t>Parcel D1</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The white piece of land denoted by a red X on the left hand visual, to the west of Foxdells Lane.</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The scheme has been reduced from 74 to 64 dwellings to retain the landscape strip running north-south. </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Further information, particularly in relation to land levels, has been requested. </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This application is currently under consideration by EHDC and will need to be determined through Development Management Committee.</a:t>
            </a:r>
          </a:p>
          <a:p>
            <a:pPr marL="118078" indent="-118078">
              <a:buFont typeface="Arial" panose="020B0604020202020204" pitchFamily="34" charset="0"/>
              <a:buChar char="•"/>
            </a:pPr>
            <a:endParaRPr lang="en-GB" sz="800" dirty="0"/>
          </a:p>
        </p:txBody>
      </p:sp>
    </p:spTree>
    <p:extLst>
      <p:ext uri="{BB962C8B-B14F-4D97-AF65-F5344CB8AC3E}">
        <p14:creationId xmlns:p14="http://schemas.microsoft.com/office/powerpoint/2010/main" val="2829723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D8448-E515-A0BC-DE45-2FDF46BEE9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C31FE-199A-EDC0-3313-B2481EF67B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906153-37C5-718E-E233-EBA8FCFB9D4C}"/>
              </a:ext>
            </a:extLst>
          </p:cNvPr>
          <p:cNvSpPr>
            <a:spLocks noGrp="1"/>
          </p:cNvSpPr>
          <p:nvPr>
            <p:ph type="body" idx="1"/>
          </p:nvPr>
        </p:nvSpPr>
        <p:spPr/>
        <p:txBody>
          <a:bodyPr/>
          <a:lstStyle/>
          <a:p>
            <a:r>
              <a:rPr lang="en-GB" b="1" u="sng" dirty="0">
                <a:solidFill>
                  <a:srgbClr val="000000"/>
                </a:solidFill>
              </a:rPr>
              <a:t>Infrastructure</a:t>
            </a:r>
          </a:p>
          <a:p>
            <a:endParaRPr lang="en-GB" dirty="0">
              <a:solidFill>
                <a:srgbClr val="000000"/>
              </a:solidFill>
            </a:endParaRPr>
          </a:p>
          <a:p>
            <a:pPr marL="171450" indent="-171450">
              <a:buFont typeface="Arial" panose="020B0604020202020204" pitchFamily="34" charset="0"/>
              <a:buChar char="•"/>
            </a:pPr>
            <a:r>
              <a:rPr lang="en-GB" dirty="0">
                <a:solidFill>
                  <a:srgbClr val="000000"/>
                </a:solidFill>
              </a:rPr>
              <a:t>There are a number of community infrastructure projects at Stortford Fields. </a:t>
            </a:r>
            <a:r>
              <a:rPr lang="en-GB" dirty="0"/>
              <a:t>The next few slides will provide an update on these.</a:t>
            </a:r>
            <a:endParaRPr lang="en-GB" dirty="0">
              <a:solidFill>
                <a:srgbClr val="000000"/>
              </a:solidFill>
            </a:endParaRPr>
          </a:p>
          <a:p>
            <a:pPr marL="0" indent="0">
              <a:buFont typeface="Arial" panose="020B0604020202020204" pitchFamily="34" charset="0"/>
              <a:buNone/>
            </a:pPr>
            <a:endParaRPr lang="en-GB" dirty="0">
              <a:solidFill>
                <a:srgbClr val="000000"/>
              </a:solidFill>
            </a:endParaRPr>
          </a:p>
        </p:txBody>
      </p:sp>
    </p:spTree>
    <p:extLst>
      <p:ext uri="{BB962C8B-B14F-4D97-AF65-F5344CB8AC3E}">
        <p14:creationId xmlns:p14="http://schemas.microsoft.com/office/powerpoint/2010/main" val="3282616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BC3EA-C9C6-A3CA-EFE9-0B409ED2A3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E724F0-D057-21AA-7FB3-B560CA7464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86353-6109-12C5-FC56-B1E4F527C1B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solidFill>
                  <a:srgbClr val="000000"/>
                </a:solidFill>
              </a:rPr>
              <a:t>Infrastructure – Allotments</a:t>
            </a:r>
          </a:p>
          <a:p>
            <a:pPr marL="0" indent="0">
              <a:buFont typeface="Arial" panose="020B0604020202020204" pitchFamily="34" charset="0"/>
              <a:buNone/>
            </a:pPr>
            <a:endParaRPr lang="en-GB" dirty="0">
              <a:solidFill>
                <a:srgbClr val="000000"/>
              </a:solidFill>
            </a:endParaRPr>
          </a:p>
          <a:p>
            <a:pPr marL="118078" indent="-118078">
              <a:buFont typeface="Arial" panose="020B0604020202020204" pitchFamily="34" charset="0"/>
              <a:buChar char="•"/>
            </a:pPr>
            <a:r>
              <a:rPr lang="en-GB" dirty="0">
                <a:solidFill>
                  <a:srgbClr val="000000"/>
                </a:solidFill>
              </a:rPr>
              <a:t>Located to the north of </a:t>
            </a:r>
            <a:r>
              <a:rPr lang="en-GB" dirty="0" err="1">
                <a:solidFill>
                  <a:srgbClr val="000000"/>
                </a:solidFill>
              </a:rPr>
              <a:t>Cricketfield</a:t>
            </a:r>
            <a:r>
              <a:rPr lang="en-GB" dirty="0">
                <a:solidFill>
                  <a:srgbClr val="000000"/>
                </a:solidFill>
              </a:rPr>
              <a:t> Lane, east of Dane O’Coys Road and west of Bishops Stortford Sports Club.</a:t>
            </a:r>
          </a:p>
          <a:p>
            <a:pPr marL="118078" indent="-118078">
              <a:buFont typeface="Arial" panose="020B0604020202020204" pitchFamily="34" charset="0"/>
              <a:buChar char="•"/>
            </a:pPr>
            <a:endParaRPr lang="en-GB" dirty="0">
              <a:solidFill>
                <a:srgbClr val="000000"/>
              </a:solidFill>
            </a:endParaRPr>
          </a:p>
        </p:txBody>
      </p:sp>
    </p:spTree>
    <p:extLst>
      <p:ext uri="{BB962C8B-B14F-4D97-AF65-F5344CB8AC3E}">
        <p14:creationId xmlns:p14="http://schemas.microsoft.com/office/powerpoint/2010/main" val="61912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8638A-EA30-F6F0-E732-538073CE08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CF98D4-1236-97EF-51A4-29C25842A4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A71B38-3E3B-675C-C28E-F8043EA919B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solidFill>
                  <a:srgbClr val="000000"/>
                </a:solidFill>
              </a:rPr>
              <a:t>Infrastructure – Allotments</a:t>
            </a:r>
          </a:p>
          <a:p>
            <a:pPr marL="0" indent="0">
              <a:buFont typeface="Arial" panose="020B0604020202020204" pitchFamily="34" charset="0"/>
              <a:buNone/>
            </a:pPr>
            <a:endParaRPr lang="en-GB" dirty="0">
              <a:solidFill>
                <a:srgbClr val="000000"/>
              </a:solidFill>
            </a:endParaRPr>
          </a:p>
          <a:p>
            <a:pPr marL="118078" indent="-118078">
              <a:buFont typeface="Arial" panose="020B0604020202020204" pitchFamily="34" charset="0"/>
              <a:buChar char="•"/>
            </a:pPr>
            <a:r>
              <a:rPr lang="en-GB" dirty="0">
                <a:solidFill>
                  <a:srgbClr val="000000"/>
                </a:solidFill>
              </a:rPr>
              <a:t>Planning permission was granted for the allotments in May 2025.</a:t>
            </a:r>
          </a:p>
          <a:p>
            <a:pPr marL="0" indent="0">
              <a:buFont typeface="Arial" panose="020B0604020202020204" pitchFamily="34" charset="0"/>
              <a:buNone/>
            </a:pPr>
            <a:endParaRPr lang="en-GB" dirty="0">
              <a:solidFill>
                <a:srgbClr val="000000"/>
              </a:solidFill>
            </a:endParaRPr>
          </a:p>
          <a:p>
            <a:pPr marL="118078" indent="-118078">
              <a:buFont typeface="Arial" panose="020B0604020202020204" pitchFamily="34" charset="0"/>
              <a:buChar char="•"/>
            </a:pPr>
            <a:r>
              <a:rPr lang="en-GB" dirty="0">
                <a:solidFill>
                  <a:srgbClr val="000000"/>
                </a:solidFill>
              </a:rPr>
              <a:t>The Council has discharged the two pre-commencement conditions - archaeology in November 2025 and the Construction Ecological Management Plan in March 2026.</a:t>
            </a:r>
          </a:p>
          <a:p>
            <a:pPr marL="0" indent="0">
              <a:buFont typeface="Arial" panose="020B0604020202020204" pitchFamily="34" charset="0"/>
              <a:buNone/>
            </a:pPr>
            <a:endParaRPr lang="en-GB" dirty="0">
              <a:solidFill>
                <a:srgbClr val="000000"/>
              </a:solidFill>
            </a:endParaRPr>
          </a:p>
          <a:p>
            <a:pPr marL="118078" indent="-118078">
              <a:buFont typeface="Arial" panose="020B0604020202020204" pitchFamily="34" charset="0"/>
              <a:buChar char="•"/>
            </a:pPr>
            <a:r>
              <a:rPr lang="en-GB" dirty="0">
                <a:solidFill>
                  <a:srgbClr val="000000"/>
                </a:solidFill>
              </a:rPr>
              <a:t>This has enabled works to commence on site, starting with clearance.</a:t>
            </a:r>
          </a:p>
          <a:p>
            <a:pPr marL="0" indent="0">
              <a:buFont typeface="Arial" panose="020B0604020202020204" pitchFamily="34" charset="0"/>
              <a:buNone/>
            </a:pPr>
            <a:endParaRPr lang="en-GB" dirty="0">
              <a:solidFill>
                <a:srgbClr val="000000"/>
              </a:solidFill>
            </a:endParaRPr>
          </a:p>
          <a:p>
            <a:pPr marL="118078" indent="-118078">
              <a:buFont typeface="Arial" panose="020B0604020202020204" pitchFamily="34" charset="0"/>
              <a:buChar char="•"/>
            </a:pPr>
            <a:r>
              <a:rPr lang="en-GB" dirty="0">
                <a:solidFill>
                  <a:srgbClr val="000000"/>
                </a:solidFill>
              </a:rPr>
              <a:t>The Trust are bringing this forward and will provide an update in their presentation.</a:t>
            </a:r>
          </a:p>
          <a:p>
            <a:pPr marL="0" indent="0">
              <a:buFont typeface="Arial" panose="020B0604020202020204" pitchFamily="34" charset="0"/>
              <a:buNone/>
            </a:pPr>
            <a:endParaRPr lang="en-GB" dirty="0">
              <a:solidFill>
                <a:srgbClr val="000000"/>
              </a:solidFill>
            </a:endParaRPr>
          </a:p>
        </p:txBody>
      </p:sp>
    </p:spTree>
    <p:extLst>
      <p:ext uri="{BB962C8B-B14F-4D97-AF65-F5344CB8AC3E}">
        <p14:creationId xmlns:p14="http://schemas.microsoft.com/office/powerpoint/2010/main" val="3382294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1B206-CA44-5083-A5F8-A7980D276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F036C-8CE0-27A6-207A-D26ACC7703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350ECB-932E-FA86-BBF7-1B1D83035DB3}"/>
              </a:ext>
            </a:extLst>
          </p:cNvPr>
          <p:cNvSpPr>
            <a:spLocks noGrp="1"/>
          </p:cNvSpPr>
          <p:nvPr>
            <p:ph type="body" idx="1"/>
          </p:nvPr>
        </p:nvSpPr>
        <p:spPr/>
        <p:txBody>
          <a:bodyPr/>
          <a:lstStyle/>
          <a:p>
            <a:r>
              <a:rPr lang="en-GB" b="1" u="sng" dirty="0">
                <a:solidFill>
                  <a:srgbClr val="000000"/>
                </a:solidFill>
              </a:rPr>
              <a:t>Infrastructure – Hoggates Park</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A parcel of land located between the Eastern and Western Neighbourhood denoted by the red X.</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Allocated for community sports provision.</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To include a MUGA (Multi Use Games Area) (top right photo) and NEAP (Neighbourhood Equipped Area for Play) (photo on first infrastructure slide). These have recently opened.</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Discussions between the Council, Trust and planning agents relating to the remainder of this site have been undertaken.</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An application for a revised design and layout of a proposed full sized football pitch with ancillary pavilion and car park is to be submitted to the Council imminently. </a:t>
            </a:r>
          </a:p>
          <a:p>
            <a:pPr marL="118078" indent="-118078">
              <a:buFont typeface="Arial" panose="020B0604020202020204" pitchFamily="34" charset="0"/>
              <a:buChar char="•"/>
            </a:pPr>
            <a:endParaRPr lang="en-GB" dirty="0"/>
          </a:p>
          <a:p>
            <a:pPr marL="118078" indent="-118078">
              <a:buFont typeface="Arial" panose="020B0604020202020204" pitchFamily="34" charset="0"/>
              <a:buChar char="•"/>
            </a:pPr>
            <a:r>
              <a:rPr lang="en-GB" dirty="0"/>
              <a:t>The Trust will be providing further details on this in their presentation.</a:t>
            </a:r>
          </a:p>
          <a:p>
            <a:pPr marL="118078" indent="-118078">
              <a:buFont typeface="Arial" panose="020B0604020202020204" pitchFamily="34" charset="0"/>
              <a:buChar char="•"/>
            </a:pPr>
            <a:endParaRPr lang="en-GB" sz="800" dirty="0"/>
          </a:p>
        </p:txBody>
      </p:sp>
    </p:spTree>
    <p:extLst>
      <p:ext uri="{BB962C8B-B14F-4D97-AF65-F5344CB8AC3E}">
        <p14:creationId xmlns:p14="http://schemas.microsoft.com/office/powerpoint/2010/main" val="9972093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0CCA9-D6D0-C270-B6E8-2C260DEDE7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2E637D-5A6B-2C73-5757-5062E2D0A5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5F5EB7-B586-391F-31B3-F2FF1A94D4B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solidFill>
                  <a:srgbClr val="000000"/>
                </a:solidFill>
              </a:rPr>
              <a:t>Infrastructure – </a:t>
            </a:r>
            <a:r>
              <a:rPr lang="en-GB" b="1" u="sng" dirty="0"/>
              <a:t>Foxdells Farm</a:t>
            </a:r>
            <a:endParaRPr lang="en-GB" b="1" u="sng" dirty="0">
              <a:solidFill>
                <a:schemeClr val="tx1"/>
              </a:solidFill>
            </a:endParaRPr>
          </a:p>
          <a:p>
            <a:endParaRPr lang="en-GB" dirty="0">
              <a:solidFill>
                <a:schemeClr val="tx1"/>
              </a:solidFill>
            </a:endParaRPr>
          </a:p>
          <a:p>
            <a:pPr marL="196796" indent="-196796">
              <a:buFont typeface="Arial" panose="020B0604020202020204" pitchFamily="34" charset="0"/>
              <a:buChar char="•"/>
            </a:pPr>
            <a:r>
              <a:rPr lang="en-GB" dirty="0">
                <a:solidFill>
                  <a:schemeClr val="tx1"/>
                </a:solidFill>
              </a:rPr>
              <a:t>The Council has been working with the Consortium to progress the conversion of the listed barn at Foxdells for community use.</a:t>
            </a:r>
          </a:p>
          <a:p>
            <a:pPr marL="196796" indent="-196796">
              <a:buFont typeface="Arial" panose="020B0604020202020204" pitchFamily="34" charset="0"/>
              <a:buChar char="•"/>
            </a:pPr>
            <a:endParaRPr lang="en-GB" dirty="0">
              <a:solidFill>
                <a:schemeClr val="tx1"/>
              </a:solidFill>
            </a:endParaRPr>
          </a:p>
          <a:p>
            <a:pPr marL="196796" indent="-196796">
              <a:buFont typeface="Arial" panose="020B0604020202020204" pitchFamily="34" charset="0"/>
              <a:buChar char="•"/>
            </a:pPr>
            <a:r>
              <a:rPr lang="en-GB" dirty="0">
                <a:solidFill>
                  <a:schemeClr val="tx1"/>
                </a:solidFill>
              </a:rPr>
              <a:t>A submitted Heritage Study made recommendations for the other buildings on site and suggested areas of improvement.</a:t>
            </a:r>
          </a:p>
          <a:p>
            <a:pPr marL="196796" indent="-196796">
              <a:buFont typeface="Arial" panose="020B0604020202020204" pitchFamily="34" charset="0"/>
              <a:buChar char="•"/>
            </a:pPr>
            <a:endParaRPr lang="en-GB" dirty="0">
              <a:solidFill>
                <a:schemeClr val="tx1"/>
              </a:solidFill>
            </a:endParaRPr>
          </a:p>
          <a:p>
            <a:pPr marL="196796" indent="-196796">
              <a:buFont typeface="Arial" panose="020B0604020202020204" pitchFamily="34" charset="0"/>
              <a:buChar char="•"/>
            </a:pPr>
            <a:r>
              <a:rPr lang="en-GB" dirty="0">
                <a:solidFill>
                  <a:schemeClr val="tx1"/>
                </a:solidFill>
              </a:rPr>
              <a:t>A draft masterplan for the site has been presented to officers including residential/commercial/office uses.</a:t>
            </a:r>
          </a:p>
          <a:p>
            <a:pPr marL="196796" indent="-196796">
              <a:buFont typeface="Arial" panose="020B0604020202020204" pitchFamily="34" charset="0"/>
              <a:buChar char="•"/>
            </a:pPr>
            <a:endParaRPr lang="en-GB" dirty="0">
              <a:solidFill>
                <a:schemeClr val="tx1"/>
              </a:solidFill>
            </a:endParaRPr>
          </a:p>
          <a:p>
            <a:pPr marL="196796" indent="-196796">
              <a:buFont typeface="Arial" panose="020B0604020202020204" pitchFamily="34" charset="0"/>
              <a:buChar char="•"/>
            </a:pPr>
            <a:r>
              <a:rPr lang="en-GB" dirty="0">
                <a:solidFill>
                  <a:schemeClr val="tx1"/>
                </a:solidFill>
              </a:rPr>
              <a:t>Full planning permission and listed building consent would be required.</a:t>
            </a:r>
          </a:p>
          <a:p>
            <a:pPr marL="196796" indent="-196796">
              <a:buFont typeface="Arial" panose="020B0604020202020204" pitchFamily="34" charset="0"/>
              <a:buChar char="•"/>
            </a:pPr>
            <a:endParaRPr lang="en-GB" dirty="0">
              <a:solidFill>
                <a:schemeClr val="tx1"/>
              </a:solidFill>
            </a:endParaRPr>
          </a:p>
          <a:p>
            <a:pPr marL="196796" indent="-196796">
              <a:buFont typeface="Arial" panose="020B0604020202020204" pitchFamily="34" charset="0"/>
              <a:buChar char="•"/>
            </a:pPr>
            <a:r>
              <a:rPr lang="en-GB" dirty="0">
                <a:solidFill>
                  <a:schemeClr val="tx1"/>
                </a:solidFill>
              </a:rPr>
              <a:t>Discussions continue.</a:t>
            </a:r>
          </a:p>
        </p:txBody>
      </p:sp>
    </p:spTree>
    <p:extLst>
      <p:ext uri="{BB962C8B-B14F-4D97-AF65-F5344CB8AC3E}">
        <p14:creationId xmlns:p14="http://schemas.microsoft.com/office/powerpoint/2010/main" val="1377087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ECD68-C51B-FD15-C632-74F13CE049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E91A7D-0D1A-411A-719F-F8D12C498C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DAE6E4-B8EB-FEC1-89ED-ED49417D2F4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solidFill>
                  <a:srgbClr val="000000"/>
                </a:solidFill>
              </a:rPr>
              <a:t>Infrastructure – </a:t>
            </a:r>
            <a:r>
              <a:rPr lang="en-GB" b="1" u="sng" dirty="0"/>
              <a:t>Western Neighbourhood Local Centre</a:t>
            </a:r>
          </a:p>
          <a:p>
            <a:endParaRPr lang="en-GB" dirty="0"/>
          </a:p>
          <a:p>
            <a:r>
              <a:rPr lang="en-GB" dirty="0"/>
              <a:t>This is the Frontier owned site, located opposite Avanti Brook Primary School.</a:t>
            </a:r>
          </a:p>
          <a:p>
            <a:endParaRPr lang="en-GB" dirty="0"/>
          </a:p>
          <a:p>
            <a:r>
              <a:rPr lang="en-GB" dirty="0"/>
              <a:t>The Council remains sympathetic regarding the concerns of residents in relation to the Western Neighbourhood Centre. Whilst Frontier are not in attendance this evening, the Council will provide their own update to residents on this matter.</a:t>
            </a:r>
          </a:p>
          <a:p>
            <a:endParaRPr lang="en-GB" dirty="0"/>
          </a:p>
          <a:p>
            <a:r>
              <a:rPr lang="en-GB" dirty="0"/>
              <a:t>Local Centre:</a:t>
            </a:r>
          </a:p>
          <a:p>
            <a:pPr marL="171450" indent="-171450">
              <a:buFont typeface="Arial" panose="020B0604020202020204" pitchFamily="34" charset="0"/>
              <a:buChar char="•"/>
            </a:pPr>
            <a:r>
              <a:rPr lang="en-GB" dirty="0"/>
              <a:t>Frontier previously advised that a number of amendments to the approved local centre scheme (as shown on this slide) are required to assist in making the scheme financially viable, to enable the development to come forward.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Towards the end of last year, Frontier entered into discussions with the Council. A revised scheme for the local centre was shared (buildings 2 and 3 shown on the plan) and the Council provided feedback.</a:t>
            </a:r>
          </a:p>
          <a:p>
            <a:pPr marL="171450" indent="-171450">
              <a:buFont typeface="Arial" panose="020B0604020202020204" pitchFamily="34" charset="0"/>
              <a:buChar char="•"/>
            </a:pPr>
            <a:r>
              <a:rPr lang="en-GB" dirty="0"/>
              <a:t>Since January 2026, progress has however stalled. This is due to Frontier’s client for the local centre deciding to pause, citing the need to consider what is proposed within the Eastern Neighbourhood Local Centre.</a:t>
            </a:r>
          </a:p>
          <a:p>
            <a:pPr marL="171450" indent="-171450">
              <a:buFont typeface="Arial" panose="020B0604020202020204" pitchFamily="34" charset="0"/>
              <a:buChar char="•"/>
            </a:pPr>
            <a:r>
              <a:rPr lang="en-GB" dirty="0"/>
              <a:t>The Council has sought to communicate further with Frontier but to no avail. </a:t>
            </a:r>
          </a:p>
          <a:p>
            <a:pPr marL="171450" indent="-171450">
              <a:buFont typeface="Arial" panose="020B0604020202020204" pitchFamily="34" charset="0"/>
              <a:buChar char="•"/>
            </a:pPr>
            <a:r>
              <a:rPr lang="en-GB" dirty="0"/>
              <a:t>The Council continues to contact Frontier on this element.</a:t>
            </a:r>
          </a:p>
          <a:p>
            <a:endParaRPr lang="en-GB" dirty="0"/>
          </a:p>
          <a:p>
            <a:r>
              <a:rPr lang="en-GB" dirty="0"/>
              <a:t>Doctors Surgery:</a:t>
            </a:r>
          </a:p>
          <a:p>
            <a:pPr marL="171450" indent="-171450">
              <a:buFont typeface="Arial" panose="020B0604020202020204" pitchFamily="34" charset="0"/>
              <a:buChar char="•"/>
            </a:pPr>
            <a:r>
              <a:rPr lang="en-GB" dirty="0"/>
              <a:t>Frontier have previously advised that the scheme in which they have permission for, in conjunction with the aforementioned local centre, is not financially viable. </a:t>
            </a:r>
          </a:p>
          <a:p>
            <a:pPr marL="171450" indent="-171450">
              <a:buFont typeface="Arial" panose="020B0604020202020204" pitchFamily="34" charset="0"/>
              <a:buChar char="•"/>
            </a:pPr>
            <a:r>
              <a:rPr lang="en-GB" dirty="0"/>
              <a:t>Frontier have provided information which supports this position. It is understood that the build cost (to include funding, professional fees etc) comparative to the rent are a major barrier to delivering a financially viable scheme.</a:t>
            </a:r>
          </a:p>
          <a:p>
            <a:pPr marL="171450" indent="-171450">
              <a:buFont typeface="Arial" panose="020B0604020202020204" pitchFamily="34" charset="0"/>
              <a:buChar char="•"/>
            </a:pPr>
            <a:r>
              <a:rPr lang="en-GB" dirty="0"/>
              <a:t>The Council previously facilitated a meeting between Frontier, the NHS and EHDC in relation to the viability of the consented scheme and how we can seek to move this element of the site forward. </a:t>
            </a:r>
          </a:p>
          <a:p>
            <a:pPr marL="171450" indent="-171450">
              <a:buFont typeface="Arial" panose="020B0604020202020204" pitchFamily="34" charset="0"/>
              <a:buChar char="•"/>
            </a:pPr>
            <a:r>
              <a:rPr lang="en-GB" dirty="0"/>
              <a:t>Since the previous Community Forum, the Council has been in contact with Josh Dean, MP for Hertford and Stortford.</a:t>
            </a:r>
          </a:p>
          <a:p>
            <a:pPr marL="171450" indent="-171450">
              <a:buFont typeface="Arial" panose="020B0604020202020204" pitchFamily="34" charset="0"/>
              <a:buChar char="•"/>
            </a:pPr>
            <a:r>
              <a:rPr lang="en-GB" dirty="0"/>
              <a:t>The MP facilitated a meeting between EHDC and the NHS to discuss the constraints to delivery.</a:t>
            </a:r>
          </a:p>
          <a:p>
            <a:pPr marL="171450" indent="-171450">
              <a:buFont typeface="Arial" panose="020B0604020202020204" pitchFamily="34" charset="0"/>
              <a:buChar char="•"/>
            </a:pPr>
            <a:r>
              <a:rPr lang="en-GB" dirty="0"/>
              <a:t>The MP also met with Frontier.</a:t>
            </a:r>
          </a:p>
          <a:p>
            <a:pPr marL="171450" indent="-171450">
              <a:buFont typeface="Arial" panose="020B0604020202020204" pitchFamily="34" charset="0"/>
              <a:buChar char="•"/>
            </a:pPr>
            <a:r>
              <a:rPr lang="en-GB" dirty="0"/>
              <a:t>Discussions between the MP, EHDC, the NHS and Frontier are ongoing in an effort to move this element of the site forward.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Ultimately, a new planning permission is likely required for the Western Neighbourhood Centre due to the subdivision of the previously consented scheme into two separate elements – the local centre and the doctors surgery – in an effort to bring forward the local centre as soon as possible, followed by the surgery.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meantime, and acknowledging the lack of facilities in this part of the development, the Council had previously asked Frontier to consider whether any other meanwhile uses or the provision of a new public open space were viable. This is to seek to improve the condition of the site and potentially provide some temporary scope for a use which could be utilised by the local community. Bishops Stortford North Consortium (BSNC) have reached out to Frontier to introduce Stortford Fields Community Management Trust (SFCMT) to discuss this further.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748248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19B8D-60F1-A98F-2D21-C1272AE56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F507A1-5AD5-5421-3A86-01BAEEC1BF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24DBD9-BAC2-ABD1-1660-0B56042E9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solidFill>
                  <a:srgbClr val="000000"/>
                </a:solidFill>
              </a:rPr>
              <a:t>Infrastructure – </a:t>
            </a:r>
            <a:r>
              <a:rPr lang="en-GB" b="1" u="sng" dirty="0"/>
              <a:t>Eastern Neighbourhood Employment Area</a:t>
            </a:r>
          </a:p>
          <a:p>
            <a:endParaRPr lang="en-GB" dirty="0"/>
          </a:p>
          <a:p>
            <a:pPr marL="196796" indent="-196796">
              <a:buFont typeface="Arial" panose="020B0604020202020204" pitchFamily="34" charset="0"/>
              <a:buChar char="•"/>
            </a:pPr>
            <a:r>
              <a:rPr lang="en-GB" dirty="0"/>
              <a:t>To be located within Parcels Y, X and S shown in orange, to the north-east of the Eastern Neighbourhood, adjacent to where the new A120 roundabout will be located.</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Parcel X – a pre-application was submitted in April 2026 to both EHDC and HCC Highways for the Eastern Neighbourhood Local Centre. </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The Council understands from the Consortium that progress is also being made on Parcels S, T and Y.</a:t>
            </a:r>
          </a:p>
        </p:txBody>
      </p:sp>
    </p:spTree>
    <p:extLst>
      <p:ext uri="{BB962C8B-B14F-4D97-AF65-F5344CB8AC3E}">
        <p14:creationId xmlns:p14="http://schemas.microsoft.com/office/powerpoint/2010/main" val="9773818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E455E-4127-7FF9-ABCA-B3F4E32830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D7C593-8A01-B66B-1FC0-80F15DFAFB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3BC6C8-4A6A-411B-D6DB-AD76B78983A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solidFill>
                  <a:srgbClr val="000000"/>
                </a:solidFill>
              </a:rPr>
              <a:t>Infrastructure – </a:t>
            </a:r>
            <a:r>
              <a:rPr lang="en-GB" b="1" u="sng" dirty="0"/>
              <a:t>Eastern Neighbourhood Employment Area</a:t>
            </a:r>
          </a:p>
          <a:p>
            <a:endParaRPr lang="en-GB" dirty="0"/>
          </a:p>
          <a:p>
            <a:pPr marL="196796" indent="-196796">
              <a:buFont typeface="Arial" panose="020B0604020202020204" pitchFamily="34" charset="0"/>
              <a:buChar char="•"/>
            </a:pPr>
            <a:r>
              <a:rPr lang="en-GB" dirty="0"/>
              <a:t>The applicants for the pre-application at Parcel X are Henry Davidson Developments who have provided the following information that I can share this evening:</a:t>
            </a:r>
          </a:p>
          <a:p>
            <a:pPr marL="0" indent="0">
              <a:buFont typeface="Arial" panose="020B0604020202020204" pitchFamily="34" charset="0"/>
              <a:buNone/>
            </a:pPr>
            <a:endParaRPr lang="en-GB" dirty="0"/>
          </a:p>
          <a:p>
            <a:pPr marL="196796" indent="-196796">
              <a:buFont typeface="Arial" panose="020B0604020202020204" pitchFamily="34" charset="0"/>
              <a:buChar char="•"/>
            </a:pPr>
            <a:r>
              <a:rPr lang="en-GB" dirty="0"/>
              <a:t>HDD are specialists in retail led developments and creating mixed-use development, ranging from convenience stores within residential development to larger schemes anchored by food stores.</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They work with major national retail food operators and have a track record of delivery – over 120 retail led developments have been delivered throughout the UK since 1992, some examples of which are shown on screen.</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HDD have shared indicative timescales for Parcel X development to include:</a:t>
            </a:r>
          </a:p>
          <a:p>
            <a:pPr marL="653996" lvl="1" indent="-196796">
              <a:buFont typeface="Arial" panose="020B0604020202020204" pitchFamily="34" charset="0"/>
              <a:buChar char="•"/>
            </a:pPr>
            <a:r>
              <a:rPr lang="en-GB" dirty="0"/>
              <a:t>Summer 2026 – submission of a formal planning application.</a:t>
            </a:r>
          </a:p>
          <a:p>
            <a:pPr marL="653996" lvl="1" indent="-196796">
              <a:buFont typeface="Arial" panose="020B0604020202020204" pitchFamily="34" charset="0"/>
              <a:buChar char="•"/>
            </a:pPr>
            <a:r>
              <a:rPr lang="en-GB" dirty="0"/>
              <a:t>Early 2027 (subject to planning) – commencement of development.</a:t>
            </a:r>
          </a:p>
          <a:p>
            <a:pPr marL="653996" lvl="1" indent="-196796">
              <a:buFont typeface="Arial" panose="020B0604020202020204" pitchFamily="34" charset="0"/>
              <a:buChar char="•"/>
            </a:pPr>
            <a:r>
              <a:rPr lang="en-GB" dirty="0"/>
              <a:t>Early 2028 – completion.</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I hope you can agree that the progression here is positive news for Stortford Fields.</a:t>
            </a:r>
          </a:p>
          <a:p>
            <a:pPr marL="196796" indent="-196796">
              <a:buFont typeface="Arial" panose="020B0604020202020204" pitchFamily="34" charset="0"/>
              <a:buChar char="•"/>
            </a:pPr>
            <a:endParaRPr lang="en-GB" dirty="0"/>
          </a:p>
        </p:txBody>
      </p:sp>
    </p:spTree>
    <p:extLst>
      <p:ext uri="{BB962C8B-B14F-4D97-AF65-F5344CB8AC3E}">
        <p14:creationId xmlns:p14="http://schemas.microsoft.com/office/powerpoint/2010/main" val="879257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20F26-766D-6A76-DD3F-8CBEFC5A9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5E7D5-F744-8D9D-1AF9-EDEF2156C9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D632BA-88AB-92BC-9370-88EF7EA49538}"/>
              </a:ext>
            </a:extLst>
          </p:cNvPr>
          <p:cNvSpPr>
            <a:spLocks noGrp="1"/>
          </p:cNvSpPr>
          <p:nvPr>
            <p:ph type="body" idx="1"/>
          </p:nvPr>
        </p:nvSpPr>
        <p:spPr/>
        <p:txBody>
          <a:bodyPr/>
          <a:lstStyle/>
          <a:p>
            <a:r>
              <a:rPr lang="en-GB" dirty="0"/>
              <a:t>A number of the main compliance issues that have been raised are presented on this slide.</a:t>
            </a:r>
          </a:p>
          <a:p>
            <a:endParaRPr lang="en-GB" dirty="0"/>
          </a:p>
          <a:p>
            <a:r>
              <a:rPr lang="en-GB" dirty="0"/>
              <a:t>These will be discussed in turn.</a:t>
            </a:r>
          </a:p>
          <a:p>
            <a:endParaRPr lang="en-GB" dirty="0"/>
          </a:p>
        </p:txBody>
      </p:sp>
    </p:spTree>
    <p:extLst>
      <p:ext uri="{BB962C8B-B14F-4D97-AF65-F5344CB8AC3E}">
        <p14:creationId xmlns:p14="http://schemas.microsoft.com/office/powerpoint/2010/main" val="3350563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212EA-1967-7F83-6330-999ADF81E4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ED8E38-D48F-01B7-A89C-3475AEBE7D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D536EA-5CF3-712F-0DCE-867DDA97634E}"/>
              </a:ext>
            </a:extLst>
          </p:cNvPr>
          <p:cNvSpPr>
            <a:spLocks noGrp="1"/>
          </p:cNvSpPr>
          <p:nvPr>
            <p:ph type="body" idx="1"/>
          </p:nvPr>
        </p:nvSpPr>
        <p:spPr/>
        <p:txBody>
          <a:bodyPr/>
          <a:lstStyle/>
          <a:p>
            <a:pPr marL="0" indent="0">
              <a:buFont typeface="Arial" panose="020B0604020202020204" pitchFamily="34" charset="0"/>
              <a:buNone/>
            </a:pPr>
            <a:r>
              <a:rPr lang="en-GB" b="1" u="sng" dirty="0"/>
              <a:t>Compliance – Frontier Hoarding</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A concern was raised at the last Community Forum regarding the unsecure condition of the hoarding to the south-west of the Frontier site, adjacent to the footpath with the Care Home.</a:t>
            </a:r>
          </a:p>
          <a:p>
            <a:pPr marL="196796" indent="-196796">
              <a:buFont typeface="Arial" panose="020B0604020202020204" pitchFamily="34" charset="0"/>
              <a:buChar char="•"/>
            </a:pPr>
            <a:endParaRPr lang="en-GB" dirty="0"/>
          </a:p>
        </p:txBody>
      </p:sp>
    </p:spTree>
    <p:extLst>
      <p:ext uri="{BB962C8B-B14F-4D97-AF65-F5344CB8AC3E}">
        <p14:creationId xmlns:p14="http://schemas.microsoft.com/office/powerpoint/2010/main" val="28628563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172AA-443F-02EC-0A1B-310C730314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1E82A-D6FF-763C-B570-B58FE29752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E802A9-C43B-362D-5E02-6305C419ADD9}"/>
              </a:ext>
            </a:extLst>
          </p:cNvPr>
          <p:cNvSpPr>
            <a:spLocks noGrp="1"/>
          </p:cNvSpPr>
          <p:nvPr>
            <p:ph type="body" idx="1"/>
          </p:nvPr>
        </p:nvSpPr>
        <p:spPr/>
        <p:txBody>
          <a:bodyPr/>
          <a:lstStyle/>
          <a:p>
            <a:pPr marL="0" indent="0">
              <a:buFont typeface="Arial" panose="020B0604020202020204" pitchFamily="34" charset="0"/>
              <a:buNone/>
            </a:pPr>
            <a:r>
              <a:rPr lang="en-GB" b="1" u="sng" dirty="0"/>
              <a:t>Compliance – Frontier Hoarding</a:t>
            </a:r>
          </a:p>
          <a:p>
            <a:pPr marL="0" indent="0">
              <a:buFont typeface="Arial" panose="020B0604020202020204" pitchFamily="34" charset="0"/>
              <a:buNone/>
            </a:pPr>
            <a:endParaRPr lang="en-GB" dirty="0"/>
          </a:p>
          <a:p>
            <a:pPr marL="196796" indent="-196796">
              <a:buFont typeface="Arial" panose="020B0604020202020204" pitchFamily="34" charset="0"/>
              <a:buChar char="•"/>
            </a:pPr>
            <a:r>
              <a:rPr lang="en-GB" dirty="0"/>
              <a:t>The Council contacted Frontier regarding this.</a:t>
            </a:r>
          </a:p>
          <a:p>
            <a:pPr marL="0" indent="0">
              <a:buFont typeface="Arial" panose="020B0604020202020204" pitchFamily="34" charset="0"/>
              <a:buNone/>
            </a:pPr>
            <a:endParaRPr lang="en-GB" dirty="0"/>
          </a:p>
          <a:p>
            <a:pPr marL="196796" indent="-196796">
              <a:buFont typeface="Arial" panose="020B0604020202020204" pitchFamily="34" charset="0"/>
              <a:buChar char="•"/>
            </a:pPr>
            <a:r>
              <a:rPr lang="en-GB" dirty="0"/>
              <a:t>Frontier have re-secured the site with new hoarding as seen in the top right-hand photo.</a:t>
            </a:r>
          </a:p>
          <a:p>
            <a:pPr marL="196796" indent="-196796">
              <a:buFont typeface="Arial" panose="020B0604020202020204" pitchFamily="34" charset="0"/>
              <a:buChar char="•"/>
            </a:pPr>
            <a:endParaRPr lang="en-GB" dirty="0"/>
          </a:p>
        </p:txBody>
      </p:sp>
    </p:spTree>
    <p:extLst>
      <p:ext uri="{BB962C8B-B14F-4D97-AF65-F5344CB8AC3E}">
        <p14:creationId xmlns:p14="http://schemas.microsoft.com/office/powerpoint/2010/main" val="25788919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BC6E-C291-18ED-F0B3-74072FCCF3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44133-EC58-98B9-68D4-A56187B9E7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91766E-2DAE-384B-2803-ECBF6477814F}"/>
              </a:ext>
            </a:extLst>
          </p:cNvPr>
          <p:cNvSpPr>
            <a:spLocks noGrp="1"/>
          </p:cNvSpPr>
          <p:nvPr>
            <p:ph type="body" idx="1"/>
          </p:nvPr>
        </p:nvSpPr>
        <p:spPr/>
        <p:txBody>
          <a:bodyPr/>
          <a:lstStyle/>
          <a:p>
            <a:pPr marL="0" marR="0" lvl="0" indent="0" algn="l" defTabSz="95557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Compliance – Unauthorised Access – Eastern Neighbourhood</a:t>
            </a:r>
          </a:p>
          <a:p>
            <a:pPr marL="196796" indent="-196796" defTabSz="955579">
              <a:buFont typeface="Arial" panose="020B0604020202020204" pitchFamily="34" charset="0"/>
              <a:buChar char="•"/>
              <a:defRPr/>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196796" indent="-196796" defTabSz="955579">
              <a:buFont typeface="Arial" panose="020B0604020202020204" pitchFamily="34" charset="0"/>
              <a:buChar char="•"/>
              <a:defRPr/>
            </a:pPr>
            <a:r>
              <a:rPr lang="en-GB" kern="100" dirty="0">
                <a:latin typeface="Calibri" panose="020F0502020204030204" pitchFamily="34" charset="0"/>
                <a:ea typeface="Calibri" panose="020F0502020204030204" pitchFamily="34" charset="0"/>
                <a:cs typeface="Times New Roman" panose="02020603050405020304" pitchFamily="18" charset="0"/>
              </a:rPr>
              <a:t>Unauthorised accessed in relation to the active travel link (footpath/ cycle way) to the west of Parcels F &amp; G which leads out onto Dane O’Coys Road to the south.</a:t>
            </a:r>
          </a:p>
          <a:p>
            <a:pPr marL="196796" indent="-196796" defTabSz="955579">
              <a:buFont typeface="Arial" panose="020B0604020202020204" pitchFamily="34" charset="0"/>
              <a:buChar char="•"/>
              <a:defRPr/>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196796" indent="-196796" defTabSz="955579">
              <a:buFont typeface="Arial" panose="020B0604020202020204" pitchFamily="34" charset="0"/>
              <a:buChar char="•"/>
              <a:defRPr/>
            </a:pPr>
            <a:r>
              <a:rPr lang="en-GB" kern="100" dirty="0">
                <a:latin typeface="Calibri" panose="020F0502020204030204" pitchFamily="34" charset="0"/>
                <a:ea typeface="Calibri" panose="020F0502020204030204" pitchFamily="34" charset="0"/>
                <a:cs typeface="Times New Roman" panose="02020603050405020304" pitchFamily="18" charset="0"/>
              </a:rPr>
              <a:t>Concerns continue to be raised regarding the width of this link and the use of it for vehicular access. </a:t>
            </a:r>
          </a:p>
        </p:txBody>
      </p:sp>
    </p:spTree>
    <p:extLst>
      <p:ext uri="{BB962C8B-B14F-4D97-AF65-F5344CB8AC3E}">
        <p14:creationId xmlns:p14="http://schemas.microsoft.com/office/powerpoint/2010/main" val="3719908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50E24-1D2E-2491-3466-D7B94F3646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667191-9532-24A7-1F73-43BD51472A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A6D19F-006A-A856-A0B7-D4317E0C0CD0}"/>
              </a:ext>
            </a:extLst>
          </p:cNvPr>
          <p:cNvSpPr>
            <a:spLocks noGrp="1"/>
          </p:cNvSpPr>
          <p:nvPr>
            <p:ph type="body" idx="1"/>
          </p:nvPr>
        </p:nvSpPr>
        <p:spPr/>
        <p:txBody>
          <a:bodyPr/>
          <a:lstStyle/>
          <a:p>
            <a:pPr marL="0" marR="0" lvl="0" indent="0" algn="l" defTabSz="95557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Compliance – Unauthorised Access – Eastern Neighbourhood</a:t>
            </a:r>
          </a:p>
          <a:p>
            <a:pPr marL="0" indent="0" defTabSz="955579">
              <a:buFont typeface="Arial" panose="020B0604020202020204" pitchFamily="34" charset="0"/>
              <a:buNone/>
              <a:defRPr/>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196796" indent="-196796" defTabSz="955579">
              <a:buFont typeface="Arial" panose="020B0604020202020204" pitchFamily="34" charset="0"/>
              <a:buChar char="•"/>
              <a:defRPr/>
            </a:pPr>
            <a:r>
              <a:rPr lang="en-GB" kern="100" dirty="0">
                <a:latin typeface="Calibri" panose="020F0502020204030204" pitchFamily="34" charset="0"/>
                <a:ea typeface="Calibri" panose="020F0502020204030204" pitchFamily="34" charset="0"/>
                <a:cs typeface="Times New Roman" panose="02020603050405020304" pitchFamily="18" charset="0"/>
              </a:rPr>
              <a:t>The Council previously worked with the Consortium to install a bollard at either end, and the link is now open.</a:t>
            </a:r>
          </a:p>
          <a:p>
            <a:pPr marL="196796" indent="-196796" defTabSz="955579">
              <a:buFont typeface="Arial" panose="020B0604020202020204" pitchFamily="34" charset="0"/>
              <a:buChar char="•"/>
              <a:defRPr/>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196796" indent="-196796" defTabSz="955579">
              <a:buFont typeface="Arial" panose="020B0604020202020204" pitchFamily="34" charset="0"/>
              <a:buChar char="•"/>
              <a:defRPr/>
            </a:pPr>
            <a:r>
              <a:rPr lang="en-GB" kern="100" dirty="0">
                <a:latin typeface="Calibri" panose="020F0502020204030204" pitchFamily="34" charset="0"/>
                <a:ea typeface="Calibri" panose="020F0502020204030204" pitchFamily="34" charset="0"/>
                <a:cs typeface="Times New Roman" panose="02020603050405020304" pitchFamily="18" charset="0"/>
              </a:rPr>
              <a:t>Further discussion with the Consortium is taking place regarding additional bollards or planters to be added to further deter vehicular use.</a:t>
            </a:r>
            <a:endParaRPr lang="en-GB" dirty="0"/>
          </a:p>
        </p:txBody>
      </p:sp>
    </p:spTree>
    <p:extLst>
      <p:ext uri="{BB962C8B-B14F-4D97-AF65-F5344CB8AC3E}">
        <p14:creationId xmlns:p14="http://schemas.microsoft.com/office/powerpoint/2010/main" val="39242140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0CF9B-7EDE-D2AB-7C23-A3AA0082C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833AD4-9477-DACB-EB7E-6FF696121E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B2A08-65C5-7D1A-D4CA-5F58F45ADFCE}"/>
              </a:ext>
            </a:extLst>
          </p:cNvPr>
          <p:cNvSpPr>
            <a:spLocks noGrp="1"/>
          </p:cNvSpPr>
          <p:nvPr>
            <p:ph type="body" idx="1"/>
          </p:nvPr>
        </p:nvSpPr>
        <p:spPr/>
        <p:txBody>
          <a:bodyPr/>
          <a:lstStyle/>
          <a:p>
            <a:pPr marL="0" indent="0">
              <a:lnSpc>
                <a:spcPct val="107000"/>
              </a:lnSpc>
              <a:spcAft>
                <a:spcPts val="836"/>
              </a:spcAft>
              <a:buFont typeface="Arial" panose="020B0604020202020204" pitchFamily="34" charset="0"/>
              <a:buNone/>
            </a:pPr>
            <a:r>
              <a:rPr lang="en-GB" b="1" u="sng" dirty="0"/>
              <a:t>Compliance – Wickham Hall Sign</a:t>
            </a:r>
          </a:p>
          <a:p>
            <a:pPr marL="0" indent="0">
              <a:lnSpc>
                <a:spcPct val="107000"/>
              </a:lnSpc>
              <a:spcAft>
                <a:spcPts val="836"/>
              </a:spcAft>
              <a:buFont typeface="Arial" panose="020B0604020202020204" pitchFamily="34" charset="0"/>
              <a:buNone/>
            </a:pPr>
            <a:endParaRPr lang="en-GB" dirty="0"/>
          </a:p>
          <a:p>
            <a:pPr marL="196796" indent="-196796">
              <a:lnSpc>
                <a:spcPct val="107000"/>
              </a:lnSpc>
              <a:spcAft>
                <a:spcPts val="836"/>
              </a:spcAft>
              <a:buFont typeface="Arial" panose="020B0604020202020204" pitchFamily="34" charset="0"/>
              <a:buChar char="•"/>
            </a:pPr>
            <a:r>
              <a:rPr lang="en-GB" dirty="0"/>
              <a:t>A sign advertising Wickham Hall was located outside Avanti Brook Primary School on the corner of Newland Avenue and Wickham Hall Drive.</a:t>
            </a:r>
          </a:p>
          <a:p>
            <a:pPr marL="196796" indent="-196796">
              <a:lnSpc>
                <a:spcPct val="107000"/>
              </a:lnSpc>
              <a:spcAft>
                <a:spcPts val="836"/>
              </a:spcAft>
              <a:buFont typeface="Arial" panose="020B0604020202020204" pitchFamily="34" charset="0"/>
              <a:buChar char="•"/>
            </a:pPr>
            <a:endParaRPr lang="en-GB" dirty="0"/>
          </a:p>
          <a:p>
            <a:pPr marL="196796" indent="-196796">
              <a:lnSpc>
                <a:spcPct val="107000"/>
              </a:lnSpc>
              <a:spcAft>
                <a:spcPts val="836"/>
              </a:spcAft>
              <a:buFont typeface="Arial" panose="020B0604020202020204" pitchFamily="34" charset="0"/>
              <a:buChar char="•"/>
            </a:pPr>
            <a:r>
              <a:rPr lang="en-GB" dirty="0"/>
              <a:t>This obstructed pedestrian visibility.</a:t>
            </a:r>
          </a:p>
        </p:txBody>
      </p:sp>
    </p:spTree>
    <p:extLst>
      <p:ext uri="{BB962C8B-B14F-4D97-AF65-F5344CB8AC3E}">
        <p14:creationId xmlns:p14="http://schemas.microsoft.com/office/powerpoint/2010/main" val="6040669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306D3-E571-C17E-C536-C2DA8443D6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A58DA9-6A34-4B0C-886F-3FBC3DEA00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E8014F-1144-9F9B-0ED3-2FCF6A47359B}"/>
              </a:ext>
            </a:extLst>
          </p:cNvPr>
          <p:cNvSpPr>
            <a:spLocks noGrp="1"/>
          </p:cNvSpPr>
          <p:nvPr>
            <p:ph type="body" idx="1"/>
          </p:nvPr>
        </p:nvSpPr>
        <p:spPr/>
        <p:txBody>
          <a:bodyPr/>
          <a:lstStyle/>
          <a:p>
            <a:pPr marL="0" indent="0">
              <a:lnSpc>
                <a:spcPct val="107000"/>
              </a:lnSpc>
              <a:spcAft>
                <a:spcPts val="836"/>
              </a:spcAft>
              <a:buFont typeface="Arial" panose="020B0604020202020204" pitchFamily="34" charset="0"/>
              <a:buNone/>
            </a:pPr>
            <a:r>
              <a:rPr lang="en-GB" b="1" u="sng" dirty="0"/>
              <a:t>Compliance – Wickham Hall Sign</a:t>
            </a:r>
          </a:p>
          <a:p>
            <a:pPr marL="0" indent="0">
              <a:lnSpc>
                <a:spcPct val="107000"/>
              </a:lnSpc>
              <a:spcAft>
                <a:spcPts val="836"/>
              </a:spcAft>
              <a:buFont typeface="Arial" panose="020B0604020202020204" pitchFamily="34" charset="0"/>
              <a:buNone/>
            </a:pPr>
            <a:endParaRPr lang="en-GB" dirty="0"/>
          </a:p>
          <a:p>
            <a:pPr marL="196796" indent="-196796">
              <a:lnSpc>
                <a:spcPct val="107000"/>
              </a:lnSpc>
              <a:spcAft>
                <a:spcPts val="836"/>
              </a:spcAft>
              <a:buFont typeface="Arial" panose="020B0604020202020204" pitchFamily="34" charset="0"/>
              <a:buChar char="•"/>
            </a:pPr>
            <a:r>
              <a:rPr lang="en-GB" dirty="0"/>
              <a:t>The Council previously worked with Ellipsis, the project managers of the Consortium and owners of the land, as well as the owner of the sign. The sign was relocated within 24 hours.</a:t>
            </a:r>
          </a:p>
          <a:p>
            <a:pPr marL="196796" indent="-196796">
              <a:lnSpc>
                <a:spcPct val="107000"/>
              </a:lnSpc>
              <a:spcAft>
                <a:spcPts val="836"/>
              </a:spcAft>
              <a:buFont typeface="Arial" panose="020B0604020202020204" pitchFamily="34" charset="0"/>
              <a:buChar char="•"/>
            </a:pPr>
            <a:endParaRPr lang="en-GB" dirty="0"/>
          </a:p>
          <a:p>
            <a:pPr marL="196796" indent="-196796">
              <a:lnSpc>
                <a:spcPct val="107000"/>
              </a:lnSpc>
              <a:spcAft>
                <a:spcPts val="836"/>
              </a:spcAft>
              <a:buFont typeface="Arial" panose="020B0604020202020204" pitchFamily="34" charset="0"/>
              <a:buChar char="•"/>
            </a:pPr>
            <a:r>
              <a:rPr lang="en-GB" dirty="0"/>
              <a:t>Since the last Community Forum, the owner of the sign applied for advertisement consent to seek regularisation for its new location.</a:t>
            </a:r>
          </a:p>
          <a:p>
            <a:pPr marL="196796" indent="-196796">
              <a:lnSpc>
                <a:spcPct val="107000"/>
              </a:lnSpc>
              <a:spcAft>
                <a:spcPts val="836"/>
              </a:spcAft>
              <a:buFont typeface="Arial" panose="020B0604020202020204" pitchFamily="34" charset="0"/>
              <a:buChar char="•"/>
            </a:pPr>
            <a:endParaRPr lang="en-GB" dirty="0"/>
          </a:p>
          <a:p>
            <a:pPr marL="196796" indent="-196796">
              <a:lnSpc>
                <a:spcPct val="107000"/>
              </a:lnSpc>
              <a:spcAft>
                <a:spcPts val="836"/>
              </a:spcAft>
              <a:buFont typeface="Arial" panose="020B0604020202020204" pitchFamily="34" charset="0"/>
              <a:buChar char="•"/>
            </a:pPr>
            <a:r>
              <a:rPr lang="en-GB" dirty="0"/>
              <a:t>Advertisement consent was granted in March 2026.</a:t>
            </a:r>
          </a:p>
        </p:txBody>
      </p:sp>
    </p:spTree>
    <p:extLst>
      <p:ext uri="{BB962C8B-B14F-4D97-AF65-F5344CB8AC3E}">
        <p14:creationId xmlns:p14="http://schemas.microsoft.com/office/powerpoint/2010/main" val="28392148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A75E5-76CE-89A5-1658-81E02A958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5BF0D-49C8-11C7-D858-598272D1B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8FFFA0-7192-6D91-F4F2-8B7B6F0E74EC}"/>
              </a:ext>
            </a:extLst>
          </p:cNvPr>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36"/>
              </a:spcAft>
              <a:buClrTx/>
              <a:buSzTx/>
              <a:buFont typeface="Arial" panose="020B0604020202020204" pitchFamily="34" charset="0"/>
              <a:buNone/>
              <a:tabLst/>
              <a:defRPr/>
            </a:pPr>
            <a:r>
              <a:rPr lang="en-GB" b="1" u="sng" dirty="0"/>
              <a:t>Compliance – </a:t>
            </a:r>
            <a:r>
              <a:rPr lang="en-GB" b="1" u="sng" kern="100" dirty="0">
                <a:ea typeface="Calibri" panose="020F0502020204030204" pitchFamily="34" charset="0"/>
                <a:cs typeface="Times New Roman" panose="02020603050405020304" pitchFamily="18" charset="0"/>
              </a:rPr>
              <a:t>Parcel B Land Levels and Buffer Zone</a:t>
            </a:r>
          </a:p>
          <a:p>
            <a:pPr marL="0" indent="0">
              <a:lnSpc>
                <a:spcPct val="107000"/>
              </a:lnSpc>
              <a:spcAft>
                <a:spcPts val="836"/>
              </a:spcAft>
              <a:buFont typeface="Arial" panose="020B0604020202020204" pitchFamily="34" charset="0"/>
              <a:buNone/>
            </a:pPr>
            <a:endParaRPr lang="en-GB" kern="100" dirty="0">
              <a:ea typeface="Calibri" panose="020F0502020204030204" pitchFamily="34" charset="0"/>
              <a:cs typeface="Times New Roman" panose="02020603050405020304" pitchFamily="18" charset="0"/>
            </a:endParaRPr>
          </a:p>
          <a:p>
            <a:pPr marL="196796" indent="-196796">
              <a:lnSpc>
                <a:spcPct val="107000"/>
              </a:lnSpc>
              <a:spcAft>
                <a:spcPts val="836"/>
              </a:spcAft>
              <a:buFont typeface="Arial" panose="020B0604020202020204" pitchFamily="34" charset="0"/>
              <a:buChar char="•"/>
            </a:pPr>
            <a:r>
              <a:rPr lang="en-GB" kern="100" dirty="0">
                <a:ea typeface="Calibri" panose="020F0502020204030204" pitchFamily="34" charset="0"/>
                <a:cs typeface="Times New Roman" panose="02020603050405020304" pitchFamily="18" charset="0"/>
              </a:rPr>
              <a:t>Located to the east of Foxdells Lane and north of Rye Street.</a:t>
            </a:r>
          </a:p>
          <a:p>
            <a:pPr marL="196796" indent="-196796">
              <a:lnSpc>
                <a:spcPct val="107000"/>
              </a:lnSpc>
              <a:spcAft>
                <a:spcPts val="836"/>
              </a:spcAft>
              <a:buFont typeface="Arial" panose="020B0604020202020204" pitchFamily="34" charset="0"/>
              <a:buChar char="•"/>
            </a:pPr>
            <a:endParaRPr lang="en-GB" sz="800" kern="100" dirty="0">
              <a:ea typeface="Calibri" panose="020F0502020204030204" pitchFamily="34" charset="0"/>
              <a:cs typeface="Times New Roman" panose="02020603050405020304" pitchFamily="18" charset="0"/>
            </a:endParaRPr>
          </a:p>
          <a:p>
            <a:pPr marL="196796" indent="-196796">
              <a:lnSpc>
                <a:spcPct val="107000"/>
              </a:lnSpc>
              <a:spcAft>
                <a:spcPts val="836"/>
              </a:spcAft>
              <a:buFont typeface="Arial" panose="020B0604020202020204" pitchFamily="34" charset="0"/>
              <a:buChar char="•"/>
            </a:pPr>
            <a:r>
              <a:rPr lang="en-GB" kern="100" dirty="0">
                <a:ea typeface="Calibri" panose="020F0502020204030204" pitchFamily="34" charset="0"/>
                <a:cs typeface="Times New Roman" panose="02020603050405020304" pitchFamily="18" charset="0"/>
              </a:rPr>
              <a:t>Taylor Wimpey have been building out the housing development to this area of the site. </a:t>
            </a:r>
          </a:p>
          <a:p>
            <a:pPr marL="196796" indent="-196796">
              <a:lnSpc>
                <a:spcPct val="107000"/>
              </a:lnSpc>
              <a:spcAft>
                <a:spcPts val="836"/>
              </a:spcAft>
              <a:buFont typeface="Arial" panose="020B0604020202020204" pitchFamily="34" charset="0"/>
              <a:buChar char="•"/>
            </a:pPr>
            <a:endParaRPr lang="en-GB" kern="100" dirty="0">
              <a:ea typeface="Calibri" panose="020F0502020204030204" pitchFamily="34" charset="0"/>
              <a:cs typeface="Times New Roman" panose="02020603050405020304" pitchFamily="18" charset="0"/>
            </a:endParaRPr>
          </a:p>
          <a:p>
            <a:pPr marL="196796" indent="-196796">
              <a:lnSpc>
                <a:spcPct val="107000"/>
              </a:lnSpc>
              <a:spcAft>
                <a:spcPts val="836"/>
              </a:spcAft>
              <a:buFont typeface="Arial" panose="020B0604020202020204" pitchFamily="34" charset="0"/>
              <a:buChar char="•"/>
            </a:pPr>
            <a:r>
              <a:rPr lang="en-GB" kern="100" dirty="0">
                <a:ea typeface="Calibri" panose="020F0502020204030204" pitchFamily="34" charset="0"/>
                <a:cs typeface="Times New Roman" panose="02020603050405020304" pitchFamily="18" charset="0"/>
              </a:rPr>
              <a:t>Ongoing concerns are raised regarding the land levels to the south-eastern corner of the site, adjacent to the existing properties on Rye Street.</a:t>
            </a:r>
          </a:p>
          <a:p>
            <a:pPr marL="196796" indent="-196796">
              <a:lnSpc>
                <a:spcPct val="107000"/>
              </a:lnSpc>
              <a:spcAft>
                <a:spcPts val="836"/>
              </a:spcAft>
              <a:buFont typeface="Arial" panose="020B0604020202020204" pitchFamily="34" charset="0"/>
              <a:buChar char="•"/>
            </a:pPr>
            <a:endParaRPr lang="en-GB" sz="800" kern="1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606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E316B-5FC7-F07F-C97E-3B97C5737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ACC515-5B5C-8E08-BC62-4C6F694F39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F9E9C9-D486-6FE8-8AE9-773E76142036}"/>
              </a:ext>
            </a:extLst>
          </p:cNvPr>
          <p:cNvSpPr>
            <a:spLocks noGrp="1"/>
          </p:cNvSpPr>
          <p:nvPr>
            <p:ph type="body" idx="1"/>
          </p:nvPr>
        </p:nvSpPr>
        <p:spPr/>
        <p:txBody>
          <a:bodyPr/>
          <a:lstStyle/>
          <a:p>
            <a:pPr>
              <a:lnSpc>
                <a:spcPct val="107000"/>
              </a:lnSpc>
              <a:spcAft>
                <a:spcPts val="836"/>
              </a:spcAft>
            </a:pPr>
            <a:r>
              <a:rPr lang="en-GB" b="1" u="sng" dirty="0"/>
              <a:t>Compliance – </a:t>
            </a:r>
            <a:r>
              <a:rPr lang="en-GB" b="1" u="sng" kern="100" dirty="0">
                <a:ea typeface="Calibri" panose="020F0502020204030204" pitchFamily="34" charset="0"/>
                <a:cs typeface="Times New Roman" panose="02020603050405020304" pitchFamily="18" charset="0"/>
              </a:rPr>
              <a:t>Parcel B Land Levels and Buffer Zone</a:t>
            </a:r>
          </a:p>
          <a:p>
            <a:pPr marL="0" indent="0">
              <a:lnSpc>
                <a:spcPct val="107000"/>
              </a:lnSpc>
              <a:spcAft>
                <a:spcPts val="836"/>
              </a:spcAft>
              <a:buFont typeface="Arial" panose="020B0604020202020204" pitchFamily="34" charset="0"/>
              <a:buNone/>
            </a:pPr>
            <a:endParaRPr lang="en-GB" sz="800" kern="100" dirty="0">
              <a:ea typeface="Calibri" panose="020F0502020204030204" pitchFamily="34" charset="0"/>
              <a:cs typeface="Times New Roman" panose="02020603050405020304" pitchFamily="18" charset="0"/>
            </a:endParaRPr>
          </a:p>
          <a:p>
            <a:pPr marL="196796" indent="-196796" defTabSz="629747">
              <a:lnSpc>
                <a:spcPct val="107000"/>
              </a:lnSpc>
              <a:spcAft>
                <a:spcPts val="836"/>
              </a:spcAft>
              <a:buFont typeface="Arial" panose="020B0604020202020204" pitchFamily="34" charset="0"/>
              <a:buChar char="•"/>
              <a:defRPr/>
            </a:pPr>
            <a:r>
              <a:rPr lang="en-GB" dirty="0">
                <a:latin typeface="Aptos" panose="020B0004020202020204" pitchFamily="34" charset="0"/>
                <a:ea typeface="Aptos" panose="020B0004020202020204" pitchFamily="34" charset="0"/>
                <a:cs typeface="Calibri" panose="020F0502020204030204" pitchFamily="34" charset="0"/>
              </a:rPr>
              <a:t>Myself and the Planning Compliance Officer have visited site and the surrounding area on a number of occasions.</a:t>
            </a:r>
          </a:p>
          <a:p>
            <a:pPr marL="196796" indent="-196796" defTabSz="629747">
              <a:lnSpc>
                <a:spcPct val="107000"/>
              </a:lnSpc>
              <a:spcAft>
                <a:spcPts val="836"/>
              </a:spcAft>
              <a:buFont typeface="Arial" panose="020B0604020202020204" pitchFamily="34" charset="0"/>
              <a:buChar char="•"/>
              <a:defRPr/>
            </a:pPr>
            <a:endParaRPr lang="en-GB" sz="800" kern="100" dirty="0">
              <a:ea typeface="Calibri" panose="020F0502020204030204" pitchFamily="34" charset="0"/>
              <a:cs typeface="Times New Roman" panose="02020603050405020304" pitchFamily="18" charset="0"/>
            </a:endParaRPr>
          </a:p>
          <a:p>
            <a:pPr marL="196796" indent="-196796">
              <a:lnSpc>
                <a:spcPct val="107000"/>
              </a:lnSpc>
              <a:spcAft>
                <a:spcPts val="836"/>
              </a:spcAft>
              <a:buFont typeface="Arial" panose="020B0604020202020204" pitchFamily="34" charset="0"/>
              <a:buChar char="•"/>
            </a:pPr>
            <a:r>
              <a:rPr lang="en-GB" kern="100" dirty="0">
                <a:ea typeface="Calibri" panose="020F0502020204030204" pitchFamily="34" charset="0"/>
                <a:cs typeface="Times New Roman" panose="02020603050405020304" pitchFamily="18" charset="0"/>
              </a:rPr>
              <a:t>Spoil is moved around during build out which creates level changes in different areas. These are later restored when the spoil is removed, maintaining the correct levels. This is continually being reviewed.</a:t>
            </a:r>
          </a:p>
          <a:p>
            <a:pPr marL="196796" indent="-196796">
              <a:lnSpc>
                <a:spcPct val="107000"/>
              </a:lnSpc>
              <a:spcAft>
                <a:spcPts val="836"/>
              </a:spcAft>
              <a:buFont typeface="Arial" panose="020B0604020202020204" pitchFamily="34" charset="0"/>
              <a:buChar char="•"/>
            </a:pPr>
            <a:endParaRPr lang="en-GB" sz="800" kern="100" dirty="0">
              <a:ea typeface="Aptos" panose="020B0004020202020204" pitchFamily="34" charset="0"/>
              <a:cs typeface="Times New Roman" panose="02020603050405020304" pitchFamily="18" charset="0"/>
            </a:endParaRPr>
          </a:p>
          <a:p>
            <a:pPr marL="196796" indent="-196796">
              <a:buFont typeface="Arial" panose="020B0604020202020204" pitchFamily="34" charset="0"/>
              <a:buChar char="•"/>
            </a:pPr>
            <a:r>
              <a:rPr lang="en-GB" dirty="0">
                <a:ea typeface="Calibri" panose="020F0502020204030204" pitchFamily="34" charset="0"/>
                <a:cs typeface="Times New Roman" panose="02020603050405020304" pitchFamily="18" charset="0"/>
              </a:rPr>
              <a:t>Upon completion of the build, the Consortium are responsible for the planting within the buffer zone between the site and the properties to the south along Rye Street. </a:t>
            </a:r>
          </a:p>
          <a:p>
            <a:pPr marL="196796" indent="-196796">
              <a:buFont typeface="Arial" panose="020B0604020202020204" pitchFamily="34" charset="0"/>
              <a:buChar char="•"/>
            </a:pPr>
            <a:endParaRPr lang="en-GB" dirty="0">
              <a:ea typeface="Calibri" panose="020F0502020204030204" pitchFamily="34" charset="0"/>
              <a:cs typeface="Times New Roman" panose="02020603050405020304" pitchFamily="18" charset="0"/>
            </a:endParaRPr>
          </a:p>
          <a:p>
            <a:pPr marL="196796" indent="-196796">
              <a:buFont typeface="Arial" panose="020B0604020202020204" pitchFamily="34" charset="0"/>
              <a:buChar char="•"/>
            </a:pPr>
            <a:r>
              <a:rPr lang="en-GB" dirty="0">
                <a:ea typeface="Calibri" panose="020F0502020204030204" pitchFamily="34" charset="0"/>
                <a:cs typeface="Times New Roman" panose="02020603050405020304" pitchFamily="18" charset="0"/>
              </a:rPr>
              <a:t>This area of the site is nearing completion. The Council have reminded Taylor Wimpey of the approved land level and landscaping permissions in place.</a:t>
            </a:r>
          </a:p>
          <a:p>
            <a:pPr marL="0" indent="0">
              <a:buFont typeface="Arial" panose="020B0604020202020204" pitchFamily="34" charset="0"/>
              <a:buNone/>
            </a:pPr>
            <a:endParaRPr lang="en-GB"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27825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F5670-2720-8A34-5EB7-1A1B0D37EF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C1C38-0D03-F9CE-9FC9-AF62BE5FBD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B7D9F2-26ED-DFFC-0C5C-33FA13378D25}"/>
              </a:ext>
            </a:extLst>
          </p:cNvPr>
          <p:cNvSpPr>
            <a:spLocks noGrp="1"/>
          </p:cNvSpPr>
          <p:nvPr>
            <p:ph type="body" idx="1"/>
          </p:nvPr>
        </p:nvSpPr>
        <p:spPr/>
        <p:txBody>
          <a:bodyPr/>
          <a:lstStyle/>
          <a:p>
            <a:pPr>
              <a:buNone/>
            </a:pPr>
            <a:r>
              <a:rPr lang="en-GB" b="1" u="sng" dirty="0">
                <a:latin typeface="+mn-lt"/>
              </a:rPr>
              <a:t>Compliance – </a:t>
            </a:r>
            <a:r>
              <a:rPr lang="en-GB" b="1" u="sng" dirty="0">
                <a:latin typeface="+mn-lt"/>
                <a:ea typeface="Aptos" panose="020B0004020202020204" pitchFamily="34" charset="0"/>
                <a:cs typeface="Calibri" panose="020F0502020204030204" pitchFamily="34" charset="0"/>
              </a:rPr>
              <a:t>Parcel D1 – Eastern Neighbourhood</a:t>
            </a:r>
          </a:p>
          <a:p>
            <a:pPr marL="196796" indent="-196796">
              <a:buFont typeface="Arial" panose="020B0604020202020204" pitchFamily="34" charset="0"/>
              <a:buChar char="•"/>
            </a:pPr>
            <a:endParaRPr lang="en-GB"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ea typeface="Aptos" panose="020B0004020202020204" pitchFamily="34" charset="0"/>
                <a:cs typeface="Calibri" panose="020F0502020204030204" pitchFamily="34" charset="0"/>
              </a:rPr>
              <a:t>Located to the north of Whitehall Lane and west of Foxdells Lane.</a:t>
            </a:r>
          </a:p>
          <a:p>
            <a:pPr marL="196796" indent="-196796">
              <a:buFont typeface="Arial" panose="020B0604020202020204" pitchFamily="34" charset="0"/>
              <a:buChar char="•"/>
            </a:pPr>
            <a:endParaRPr lang="en-GB" sz="800"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ea typeface="Aptos" panose="020B0004020202020204" pitchFamily="34" charset="0"/>
                <a:cs typeface="Calibri" panose="020F0502020204030204" pitchFamily="34" charset="0"/>
              </a:rPr>
              <a:t>Ongoing concerns are raised regarding the land levels and buffer zone.</a:t>
            </a:r>
          </a:p>
          <a:p>
            <a:pPr marL="196796" indent="-196796">
              <a:buFont typeface="Arial" panose="020B0604020202020204" pitchFamily="34" charset="0"/>
              <a:buChar char="•"/>
            </a:pPr>
            <a:endParaRPr lang="en-GB" sz="800" dirty="0">
              <a:latin typeface="Aptos" panose="020B0004020202020204" pitchFamily="34" charset="0"/>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38626182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BE59B-FFA1-1A7D-9C36-6D403BCC0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590AA-17D0-4518-7EEE-4104F21F07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5DBAFD-DD61-2A0D-B8AC-DA0618F1930C}"/>
              </a:ext>
            </a:extLst>
          </p:cNvPr>
          <p:cNvSpPr>
            <a:spLocks noGrp="1"/>
          </p:cNvSpPr>
          <p:nvPr>
            <p:ph type="body" idx="1"/>
          </p:nvPr>
        </p:nvSpPr>
        <p:spPr/>
        <p:txBody>
          <a:bodyPr/>
          <a:lstStyle/>
          <a:p>
            <a:pPr>
              <a:buNone/>
            </a:pPr>
            <a:r>
              <a:rPr lang="en-GB" b="1" u="sng" dirty="0">
                <a:latin typeface="+mn-lt"/>
              </a:rPr>
              <a:t>Compliance – </a:t>
            </a:r>
            <a:r>
              <a:rPr lang="en-GB" b="1" u="sng" dirty="0">
                <a:latin typeface="+mn-lt"/>
                <a:ea typeface="Aptos" panose="020B0004020202020204" pitchFamily="34" charset="0"/>
                <a:cs typeface="Calibri" panose="020F0502020204030204" pitchFamily="34" charset="0"/>
              </a:rPr>
              <a:t>Parcel D1 – Eastern Neighbourhood</a:t>
            </a:r>
          </a:p>
          <a:p>
            <a:pPr marL="0" indent="0">
              <a:buFont typeface="Arial" panose="020B0604020202020204" pitchFamily="34" charset="0"/>
              <a:buNone/>
            </a:pPr>
            <a:endParaRPr lang="en-GB" sz="800"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ea typeface="Aptos" panose="020B0004020202020204" pitchFamily="34" charset="0"/>
                <a:cs typeface="Calibri" panose="020F0502020204030204" pitchFamily="34" charset="0"/>
              </a:rPr>
              <a:t>Myself and the Planning Compliance Officer have visited site and the surrounding area on a number of occasions.</a:t>
            </a:r>
          </a:p>
          <a:p>
            <a:pPr marL="196796" indent="-196796">
              <a:buFont typeface="Arial" panose="020B0604020202020204" pitchFamily="34" charset="0"/>
              <a:buChar char="•"/>
            </a:pPr>
            <a:endParaRPr lang="en-GB" sz="800"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ea typeface="Aptos" panose="020B0004020202020204" pitchFamily="34" charset="0"/>
                <a:cs typeface="Calibri" panose="020F0502020204030204" pitchFamily="34" charset="0"/>
              </a:rPr>
              <a:t>The land is currently being used for contractor parking and the storage of materials, so soil has been moved southwards to accommodate this.</a:t>
            </a:r>
          </a:p>
          <a:p>
            <a:pPr marL="196796" indent="-196796">
              <a:buFont typeface="Arial" panose="020B0604020202020204" pitchFamily="34" charset="0"/>
              <a:buChar char="•"/>
            </a:pPr>
            <a:endParaRPr lang="en-GB" sz="800"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cs typeface="Calibri" panose="020F0502020204030204" pitchFamily="34" charset="0"/>
              </a:rPr>
              <a:t>There is a live outline planning application with the Council. The existing and proposed land levels are to be assessed when considering this application.</a:t>
            </a:r>
          </a:p>
          <a:p>
            <a:pPr marL="196796" indent="-196796">
              <a:buFont typeface="Arial" panose="020B0604020202020204" pitchFamily="34" charset="0"/>
              <a:buChar char="•"/>
            </a:pPr>
            <a:endParaRPr lang="en-GB" dirty="0">
              <a:latin typeface="Aptos" panose="020B0004020202020204" pitchFamily="34" charset="0"/>
              <a:cs typeface="Calibri" panose="020F0502020204030204" pitchFamily="34" charset="0"/>
            </a:endParaRPr>
          </a:p>
          <a:p>
            <a:pPr marL="196796" indent="-196796">
              <a:buFont typeface="Arial" panose="020B0604020202020204" pitchFamily="34" charset="0"/>
              <a:buChar char="•"/>
            </a:pPr>
            <a:r>
              <a:rPr lang="en-GB" dirty="0">
                <a:latin typeface="Aptos" panose="020B0004020202020204" pitchFamily="34" charset="0"/>
                <a:cs typeface="Calibri" panose="020F0502020204030204" pitchFamily="34" charset="0"/>
              </a:rPr>
              <a:t>See earlier slide within the presentation for more information.</a:t>
            </a:r>
          </a:p>
          <a:p>
            <a:pPr marL="196796" indent="-196796">
              <a:buFont typeface="Arial" panose="020B0604020202020204" pitchFamily="34" charset="0"/>
              <a:buChar char="•"/>
            </a:pPr>
            <a:endParaRPr lang="en-GB" dirty="0">
              <a:latin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19848409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F79F3-CA93-D997-A8A2-1317592EDA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DCE3DC-10ED-94B1-1B66-ADE1C83E0E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B0F976-6EE2-8C88-E41A-E95A4055C4CD}"/>
              </a:ext>
            </a:extLst>
          </p:cNvPr>
          <p:cNvSpPr>
            <a:spLocks noGrp="1"/>
          </p:cNvSpPr>
          <p:nvPr>
            <p:ph type="body" idx="1"/>
          </p:nvPr>
        </p:nvSpPr>
        <p:spPr/>
        <p:txBody>
          <a:bodyPr/>
          <a:lstStyle/>
          <a:p>
            <a:pPr marL="0" indent="0" defTabSz="955579">
              <a:buFont typeface="Arial" panose="020B0604020202020204" pitchFamily="34" charset="0"/>
              <a:buNone/>
              <a:defRPr/>
            </a:pPr>
            <a:r>
              <a:rPr lang="en-GB" b="1" u="sng" dirty="0"/>
              <a:t>Compliance – Unauthorised Access – Western Neighbourhood</a:t>
            </a:r>
          </a:p>
          <a:p>
            <a:pPr marL="0" indent="0" defTabSz="955579">
              <a:buFont typeface="Arial" panose="020B0604020202020204" pitchFamily="34" charset="0"/>
              <a:buNone/>
              <a:defRPr/>
            </a:pPr>
            <a:endParaRPr lang="en-GB" b="0" u="none" kern="100" dirty="0">
              <a:ea typeface="Calibri" panose="020F0502020204030204" pitchFamily="34" charset="0"/>
              <a:cs typeface="Times New Roman" panose="02020603050405020304" pitchFamily="18" charset="0"/>
            </a:endParaRP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00" dirty="0">
                <a:solidFill>
                  <a:schemeClr val="tx1"/>
                </a:solidFill>
                <a:highlight>
                  <a:srgbClr val="FFFF00"/>
                </a:highlight>
                <a:ea typeface="Calibri" panose="020F0502020204030204" pitchFamily="34" charset="0"/>
                <a:cs typeface="Times New Roman" panose="02020603050405020304" pitchFamily="18" charset="0"/>
              </a:rPr>
              <a:t>Located within </a:t>
            </a:r>
            <a:r>
              <a:rPr lang="en-GB" sz="1200" dirty="0">
                <a:solidFill>
                  <a:srgbClr val="000000"/>
                </a:solidFill>
                <a:highlight>
                  <a:srgbClr val="FFFF00"/>
                </a:highlight>
              </a:rPr>
              <a:t>Parcel B29 at the end of Rainbird Road leading out onto Dane O’Coys Road.</a:t>
            </a: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solidFill>
                <a:srgbClr val="000000"/>
              </a:solidFill>
              <a:highlight>
                <a:srgbClr val="FFFF00"/>
              </a:highlight>
            </a:endParaRP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rgbClr val="000000"/>
                </a:solidFill>
                <a:highlight>
                  <a:srgbClr val="FFFF00"/>
                </a:highlight>
                <a:ea typeface="Calibri" panose="020F0502020204030204" pitchFamily="34" charset="0"/>
                <a:cs typeface="Times New Roman" panose="02020603050405020304" pitchFamily="18" charset="0"/>
              </a:rPr>
              <a:t>Residents raised concerns regarding a new vehicular access being constructed.</a:t>
            </a: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rgbClr val="000000"/>
              </a:solidFill>
              <a:highlight>
                <a:srgbClr val="FFFF00"/>
              </a:highligh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481983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D70C8-B8BE-F5A3-B064-FDAB621564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40DEF1-C8F8-4885-8C36-1B2653F4BD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6FAFA6-F8A6-D8C9-1246-445E00C656ED}"/>
              </a:ext>
            </a:extLst>
          </p:cNvPr>
          <p:cNvSpPr>
            <a:spLocks noGrp="1"/>
          </p:cNvSpPr>
          <p:nvPr>
            <p:ph type="body" idx="1"/>
          </p:nvPr>
        </p:nvSpPr>
        <p:spPr/>
        <p:txBody>
          <a:bodyPr/>
          <a:lstStyle/>
          <a:p>
            <a:pPr marL="0" indent="0" defTabSz="955579">
              <a:buFont typeface="Arial" panose="020B0604020202020204" pitchFamily="34" charset="0"/>
              <a:buNone/>
              <a:defRPr/>
            </a:pPr>
            <a:r>
              <a:rPr lang="en-GB" b="1" u="sng" dirty="0"/>
              <a:t>Compliance – Unauthorised Access – Western Neighbourhood</a:t>
            </a:r>
          </a:p>
          <a:p>
            <a:pPr marL="0" marR="0" lvl="0" indent="0" algn="l" defTabSz="95557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00" dirty="0">
              <a:solidFill>
                <a:srgbClr val="000000"/>
              </a:solidFill>
              <a:highlight>
                <a:srgbClr val="FFFF00"/>
              </a:highlight>
              <a:ea typeface="Calibri" panose="020F0502020204030204" pitchFamily="34" charset="0"/>
              <a:cs typeface="Times New Roman" panose="02020603050405020304" pitchFamily="18" charset="0"/>
            </a:endParaRP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rgbClr val="000000"/>
                </a:solidFill>
                <a:highlight>
                  <a:srgbClr val="FFFF00"/>
                </a:highlight>
                <a:ea typeface="Calibri" panose="020F0502020204030204" pitchFamily="34" charset="0"/>
                <a:cs typeface="Times New Roman" panose="02020603050405020304" pitchFamily="18" charset="0"/>
              </a:rPr>
              <a:t>Following investigation, it was confirmed that an active travel link (footpath/ cycle way) was under construction following approval from HCC Highways.</a:t>
            </a: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rgbClr val="000000"/>
              </a:solidFill>
              <a:highlight>
                <a:srgbClr val="FFFF00"/>
              </a:highlight>
              <a:ea typeface="Calibri" panose="020F0502020204030204" pitchFamily="34" charset="0"/>
              <a:cs typeface="Times New Roman" panose="02020603050405020304" pitchFamily="18" charset="0"/>
            </a:endParaRP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rgbClr val="000000"/>
                </a:solidFill>
                <a:highlight>
                  <a:srgbClr val="FFFF00"/>
                </a:highlight>
                <a:ea typeface="Calibri" panose="020F0502020204030204" pitchFamily="34" charset="0"/>
                <a:cs typeface="Times New Roman" panose="02020603050405020304" pitchFamily="18" charset="0"/>
              </a:rPr>
              <a:t>Planning permission was however also required. This was approved in March 2026.</a:t>
            </a:r>
          </a:p>
          <a:p>
            <a:pPr marL="171450" marR="0" lvl="0" indent="-171450" algn="l" defTabSz="955579"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rgbClr val="000000"/>
              </a:solidFill>
              <a:highlight>
                <a:srgbClr val="FFFF00"/>
              </a:highligh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7613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8DDB1-91C6-E73B-5D62-8FE531FA29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A2435-C9C2-55FC-0785-CAE790E568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E20FD-BCEE-2867-151A-A39524DB401A}"/>
              </a:ext>
            </a:extLst>
          </p:cNvPr>
          <p:cNvSpPr>
            <a:spLocks noGrp="1"/>
          </p:cNvSpPr>
          <p:nvPr>
            <p:ph type="body" idx="1"/>
          </p:nvPr>
        </p:nvSpPr>
        <p:spPr/>
        <p:txBody>
          <a:bodyPr/>
          <a:lstStyle/>
          <a:p>
            <a:pPr>
              <a:buNone/>
            </a:pPr>
            <a:r>
              <a:rPr lang="en-GB" b="1" u="sng" dirty="0">
                <a:latin typeface="+mn-lt"/>
              </a:rPr>
              <a:t>Compliance – Dropped Kerbs – Eastern Neighbourhood</a:t>
            </a:r>
            <a:endParaRPr lang="en-GB"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Concerns raised regarding raised kerbs to the footpaths/ cycleways adjoining Miles Way to the north of Parcel G.</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This is a working development site and so the carriageway level is to be raised once works are completed to this area.</a:t>
            </a:r>
          </a:p>
        </p:txBody>
      </p:sp>
    </p:spTree>
    <p:extLst>
      <p:ext uri="{BB962C8B-B14F-4D97-AF65-F5344CB8AC3E}">
        <p14:creationId xmlns:p14="http://schemas.microsoft.com/office/powerpoint/2010/main" val="15615419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08890-C3F2-CC38-9C61-225058D2B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07AF4-2E6E-362C-0E03-559717D52E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37F625-F991-8485-7F3D-AF28CF815F12}"/>
              </a:ext>
            </a:extLst>
          </p:cNvPr>
          <p:cNvSpPr>
            <a:spLocks noGrp="1"/>
          </p:cNvSpPr>
          <p:nvPr>
            <p:ph type="body" idx="1"/>
          </p:nvPr>
        </p:nvSpPr>
        <p:spPr/>
        <p:txBody>
          <a:bodyPr/>
          <a:lstStyle/>
          <a:p>
            <a:pPr>
              <a:buNone/>
            </a:pPr>
            <a:r>
              <a:rPr lang="en-GB" b="1" u="sng" dirty="0">
                <a:latin typeface="+mn-lt"/>
              </a:rPr>
              <a:t>Compliance – Dropped Kerbs – Eastern Neighbourhood</a:t>
            </a:r>
            <a:endParaRPr lang="en-GB"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The Council worked with the Consortium to create a temporary measure.</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The Consortium have implemented temporary dropped kerbs.</a:t>
            </a:r>
          </a:p>
        </p:txBody>
      </p:sp>
    </p:spTree>
    <p:extLst>
      <p:ext uri="{BB962C8B-B14F-4D97-AF65-F5344CB8AC3E}">
        <p14:creationId xmlns:p14="http://schemas.microsoft.com/office/powerpoint/2010/main" val="37473854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BE1F2-4F9F-BA4D-D073-0C547B6F9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40681-8193-A71D-DA35-9995CE7509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6927AD-9799-1FEA-2306-DE22D1680112}"/>
              </a:ext>
            </a:extLst>
          </p:cNvPr>
          <p:cNvSpPr>
            <a:spLocks noGrp="1"/>
          </p:cNvSpPr>
          <p:nvPr>
            <p:ph type="body" idx="1"/>
          </p:nvPr>
        </p:nvSpPr>
        <p:spPr/>
        <p:txBody>
          <a:bodyPr/>
          <a:lstStyle/>
          <a:p>
            <a:pPr>
              <a:buNone/>
            </a:pPr>
            <a:r>
              <a:rPr lang="en-GB" b="1" u="sng" dirty="0">
                <a:latin typeface="+mn-lt"/>
              </a:rPr>
              <a:t>Compliance – Parcel B30 planting </a:t>
            </a:r>
            <a:endParaRPr lang="en-GB"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Concerns were raised regarding the lack of landscaping planted to the front of the site off the Hadham Road roundabout.</a:t>
            </a:r>
          </a:p>
        </p:txBody>
      </p:sp>
    </p:spTree>
    <p:extLst>
      <p:ext uri="{BB962C8B-B14F-4D97-AF65-F5344CB8AC3E}">
        <p14:creationId xmlns:p14="http://schemas.microsoft.com/office/powerpoint/2010/main" val="38652508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8E6BF-86C0-71AC-5D90-396369BAF3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E5540-5B78-5246-05BA-0FC6DE9D41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6ECBFB-5982-6916-1B94-68A139F6A8EE}"/>
              </a:ext>
            </a:extLst>
          </p:cNvPr>
          <p:cNvSpPr>
            <a:spLocks noGrp="1"/>
          </p:cNvSpPr>
          <p:nvPr>
            <p:ph type="body" idx="1"/>
          </p:nvPr>
        </p:nvSpPr>
        <p:spPr/>
        <p:txBody>
          <a:bodyPr/>
          <a:lstStyle/>
          <a:p>
            <a:pPr>
              <a:buNone/>
            </a:pPr>
            <a:r>
              <a:rPr lang="en-GB" b="1" u="sng" dirty="0">
                <a:latin typeface="+mn-lt"/>
              </a:rPr>
              <a:t>Compliance – Parcel B30 planting </a:t>
            </a:r>
            <a:endParaRPr lang="en-GB" dirty="0">
              <a:latin typeface="Aptos" panose="020B0004020202020204" pitchFamily="34" charset="0"/>
              <a:ea typeface="Aptos" panose="020B0004020202020204" pitchFamily="34" charset="0"/>
              <a:cs typeface="Calibri" panose="020F0502020204030204" pitchFamily="34" charset="0"/>
            </a:endParaRP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The Council investigated and found that the landscaping on site had not been undertaken in accordance with the approved plans.</a:t>
            </a:r>
          </a:p>
          <a:p>
            <a:pPr marL="196796" indent="-196796">
              <a:buFont typeface="Arial" panose="020B0604020202020204" pitchFamily="34" charset="0"/>
              <a:buChar char="•"/>
            </a:pPr>
            <a:endParaRPr lang="en-GB" dirty="0"/>
          </a:p>
          <a:p>
            <a:pPr marL="196796" indent="-196796">
              <a:buFont typeface="Arial" panose="020B0604020202020204" pitchFamily="34" charset="0"/>
              <a:buChar char="•"/>
            </a:pPr>
            <a:r>
              <a:rPr lang="en-GB" dirty="0"/>
              <a:t>Following communications with </a:t>
            </a:r>
            <a:r>
              <a:rPr lang="en-GB" dirty="0" err="1"/>
              <a:t>Vistry</a:t>
            </a:r>
            <a:r>
              <a:rPr lang="en-GB" dirty="0"/>
              <a:t>, the approved landscaping has now been planted.</a:t>
            </a:r>
          </a:p>
        </p:txBody>
      </p:sp>
    </p:spTree>
    <p:extLst>
      <p:ext uri="{BB962C8B-B14F-4D97-AF65-F5344CB8AC3E}">
        <p14:creationId xmlns:p14="http://schemas.microsoft.com/office/powerpoint/2010/main" val="34351097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2C2C7-7E49-ABE7-005B-EF01394C3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CEB80F-1E59-A44F-F928-4DC0F678F5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29932D-839B-BE77-942D-1C679463036A}"/>
              </a:ext>
            </a:extLst>
          </p:cNvPr>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38663645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38</a:t>
            </a:fld>
            <a:endParaRPr lang="en-GB"/>
          </a:p>
        </p:txBody>
      </p:sp>
    </p:spTree>
    <p:extLst>
      <p:ext uri="{BB962C8B-B14F-4D97-AF65-F5344CB8AC3E}">
        <p14:creationId xmlns:p14="http://schemas.microsoft.com/office/powerpoint/2010/main" val="13102903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39</a:t>
            </a:fld>
            <a:endParaRPr lang="en-GB"/>
          </a:p>
        </p:txBody>
      </p:sp>
    </p:spTree>
    <p:extLst>
      <p:ext uri="{BB962C8B-B14F-4D97-AF65-F5344CB8AC3E}">
        <p14:creationId xmlns:p14="http://schemas.microsoft.com/office/powerpoint/2010/main" val="7869992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C5D0E7-D8BD-479B-9B6A-D9026C8026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56134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0560E3BC-486A-39AF-7D5B-E819F468B776}"/>
              </a:ext>
            </a:extLst>
          </p:cNvPr>
          <p:cNvSpPr>
            <a:spLocks noGrp="1" noRot="1" noChangeAspect="1" noChangeArrowheads="1" noTextEdit="1"/>
          </p:cNvSpPr>
          <p:nvPr>
            <p:ph type="sldImg"/>
          </p:nvPr>
        </p:nvSpPr>
        <p:spPr>
          <a:ln/>
        </p:spPr>
      </p:sp>
      <p:sp>
        <p:nvSpPr>
          <p:cNvPr id="4099" name="Notes Placeholder 2">
            <a:extLst>
              <a:ext uri="{FF2B5EF4-FFF2-40B4-BE49-F238E27FC236}">
                <a16:creationId xmlns:a16="http://schemas.microsoft.com/office/drawing/2014/main" id="{D07FD1B0-7B99-B3EA-56A8-1D22110078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Board – act as trustees</a:t>
            </a:r>
          </a:p>
          <a:p>
            <a:endParaRPr lang="en-GB" altLang="en-US"/>
          </a:p>
          <a:p>
            <a:r>
              <a:rPr lang="en-GB" altLang="en-US"/>
              <a:t>In practice also a mechanism for collaboration, communication and accountability</a:t>
            </a:r>
          </a:p>
          <a:p>
            <a:endParaRPr lang="en-GB" altLang="en-US"/>
          </a:p>
          <a:p>
            <a:r>
              <a:rPr lang="en-GB" altLang="en-US"/>
              <a:t>A place to define strategy but also to take opportunities</a:t>
            </a:r>
          </a:p>
          <a:p>
            <a:endParaRPr lang="en-GB" altLang="en-US"/>
          </a:p>
          <a:p>
            <a:r>
              <a:rPr lang="en-GB" altLang="en-US"/>
              <a:t>VCS to include possible specialists – the Wildlife Trust?</a:t>
            </a:r>
          </a:p>
          <a:p>
            <a:endParaRPr lang="en-GB" altLang="en-US"/>
          </a:p>
          <a:p>
            <a:r>
              <a:rPr lang="en-GB" altLang="en-US"/>
              <a:t>Who else could / should be involved? Are there missing groups here?</a:t>
            </a:r>
          </a:p>
          <a:p>
            <a:endParaRPr lang="en-GB" altLang="en-US"/>
          </a:p>
          <a:p>
            <a:endParaRPr lang="en-GB" altLang="en-US"/>
          </a:p>
        </p:txBody>
      </p:sp>
      <p:sp>
        <p:nvSpPr>
          <p:cNvPr id="4100" name="Slide Number Placeholder 3">
            <a:extLst>
              <a:ext uri="{FF2B5EF4-FFF2-40B4-BE49-F238E27FC236}">
                <a16:creationId xmlns:a16="http://schemas.microsoft.com/office/drawing/2014/main" id="{7513CF80-28DD-6982-C2D3-36479E780B8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26B15FD-B099-4ED2-8E50-22A393706CF8}" type="slidenum">
              <a:rPr kumimoji="0" lang="en-US" altLang="en-US" sz="1200" b="0" i="0" u="none" strike="noStrike" kern="1200" cap="none" spc="0" normalizeH="0" baseline="0" noProof="0" smtClean="0">
                <a:ln>
                  <a:noFill/>
                </a:ln>
                <a:solidFill>
                  <a:prstClr val="black"/>
                </a:solidFill>
                <a:effectLst/>
                <a:uLnTx/>
                <a:uFillTx/>
                <a:latin typeface="Times New Roman" panose="02020603050405020304" pitchFamily="18"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060591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42</a:t>
            </a:fld>
            <a:endParaRPr lang="en-GB"/>
          </a:p>
        </p:txBody>
      </p:sp>
    </p:spTree>
    <p:extLst>
      <p:ext uri="{BB962C8B-B14F-4D97-AF65-F5344CB8AC3E}">
        <p14:creationId xmlns:p14="http://schemas.microsoft.com/office/powerpoint/2010/main" val="10472604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43</a:t>
            </a:fld>
            <a:endParaRPr lang="en-GB"/>
          </a:p>
        </p:txBody>
      </p:sp>
    </p:spTree>
    <p:extLst>
      <p:ext uri="{BB962C8B-B14F-4D97-AF65-F5344CB8AC3E}">
        <p14:creationId xmlns:p14="http://schemas.microsoft.com/office/powerpoint/2010/main" val="39876960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44</a:t>
            </a:fld>
            <a:endParaRPr lang="en-GB"/>
          </a:p>
        </p:txBody>
      </p:sp>
    </p:spTree>
    <p:extLst>
      <p:ext uri="{BB962C8B-B14F-4D97-AF65-F5344CB8AC3E}">
        <p14:creationId xmlns:p14="http://schemas.microsoft.com/office/powerpoint/2010/main" val="41300806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45</a:t>
            </a:fld>
            <a:endParaRPr lang="en-GB"/>
          </a:p>
        </p:txBody>
      </p:sp>
    </p:spTree>
    <p:extLst>
      <p:ext uri="{BB962C8B-B14F-4D97-AF65-F5344CB8AC3E}">
        <p14:creationId xmlns:p14="http://schemas.microsoft.com/office/powerpoint/2010/main" val="36359301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46</a:t>
            </a:fld>
            <a:endParaRPr lang="en-GB"/>
          </a:p>
        </p:txBody>
      </p:sp>
    </p:spTree>
    <p:extLst>
      <p:ext uri="{BB962C8B-B14F-4D97-AF65-F5344CB8AC3E}">
        <p14:creationId xmlns:p14="http://schemas.microsoft.com/office/powerpoint/2010/main" val="9603030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47</a:t>
            </a:fld>
            <a:endParaRPr lang="en-GB"/>
          </a:p>
        </p:txBody>
      </p:sp>
    </p:spTree>
    <p:extLst>
      <p:ext uri="{BB962C8B-B14F-4D97-AF65-F5344CB8AC3E}">
        <p14:creationId xmlns:p14="http://schemas.microsoft.com/office/powerpoint/2010/main" val="39898521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48</a:t>
            </a:fld>
            <a:endParaRPr lang="en-GB"/>
          </a:p>
        </p:txBody>
      </p:sp>
    </p:spTree>
    <p:extLst>
      <p:ext uri="{BB962C8B-B14F-4D97-AF65-F5344CB8AC3E}">
        <p14:creationId xmlns:p14="http://schemas.microsoft.com/office/powerpoint/2010/main" val="39466704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49</a:t>
            </a:fld>
            <a:endParaRPr lang="en-GB"/>
          </a:p>
        </p:txBody>
      </p:sp>
    </p:spTree>
    <p:extLst>
      <p:ext uri="{BB962C8B-B14F-4D97-AF65-F5344CB8AC3E}">
        <p14:creationId xmlns:p14="http://schemas.microsoft.com/office/powerpoint/2010/main" val="40170097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0BF7C-FC8F-A06C-BAC4-45B6577852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EFD59F-4CF9-7508-1966-9E7A8D5406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501768-8DC8-3168-0CCF-372AF9039C1C}"/>
              </a:ext>
            </a:extLst>
          </p:cNvPr>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114801216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8EAE1-1D81-8D85-4781-F624EE5E0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5C4F0-A746-2B1C-36EE-E5DED2227A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92778D-E7CB-6E2E-38D9-36F5BD5EA38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Allotments</a:t>
            </a:r>
          </a:p>
          <a:p>
            <a:endParaRPr lang="en-GB" dirty="0"/>
          </a:p>
          <a:p>
            <a:pPr marL="171450" indent="-171450">
              <a:buFont typeface="Arial" panose="020B0604020202020204" pitchFamily="34" charset="0"/>
              <a:buChar char="•"/>
            </a:pPr>
            <a:r>
              <a:rPr lang="en-GB" dirty="0"/>
              <a:t>As part of the discharge of the Construction Ecological Management Plan pre-commencement condition, Highways also granted Technical Approval for the permanent access.</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rgbClr val="000000"/>
                </a:solidFill>
              </a:rPr>
              <a:t>The Trust are bringing this forward and will provide an update in their presentation.</a:t>
            </a:r>
          </a:p>
        </p:txBody>
      </p:sp>
    </p:spTree>
    <p:extLst>
      <p:ext uri="{BB962C8B-B14F-4D97-AF65-F5344CB8AC3E}">
        <p14:creationId xmlns:p14="http://schemas.microsoft.com/office/powerpoint/2010/main" val="4200751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469A2-C4DC-7FA2-BCBD-32BEEB20B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6E1F3-D00A-27DE-3A43-E270F22203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1D4F45-CE6D-F2C2-74E1-D60A2A247D5C}"/>
              </a:ext>
            </a:extLst>
          </p:cNvPr>
          <p:cNvSpPr>
            <a:spLocks noGrp="1"/>
          </p:cNvSpPr>
          <p:nvPr>
            <p:ph type="body" idx="1"/>
          </p:nvPr>
        </p:nvSpPr>
        <p:spPr/>
        <p:txBody>
          <a:bodyPr/>
          <a:lstStyle/>
          <a:p>
            <a:r>
              <a:rPr lang="en-GB" b="1" u="sng" dirty="0"/>
              <a:t>School Footbridge</a:t>
            </a:r>
          </a:p>
          <a:p>
            <a:endParaRPr lang="en-GB" dirty="0"/>
          </a:p>
          <a:p>
            <a:pPr marL="171450" indent="-171450">
              <a:buFont typeface="Arial" panose="020B0604020202020204" pitchFamily="34" charset="0"/>
              <a:buChar char="•"/>
            </a:pPr>
            <a:r>
              <a:rPr lang="en-GB" dirty="0"/>
              <a:t>The sports pitches for Avanti Grange secondary school located within the Eastern neighbourhood are sited to the north of the site, requiring access over the top of the existing A120 road network.</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All agreements are signed, and works have begun on site.</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Highways anticipate that the launch of the bridge to connect the school to the playing fields expected to be later this year, subject to construction following programme.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endParaRPr lang="en-GB" dirty="0"/>
          </a:p>
        </p:txBody>
      </p:sp>
    </p:spTree>
    <p:extLst>
      <p:ext uri="{BB962C8B-B14F-4D97-AF65-F5344CB8AC3E}">
        <p14:creationId xmlns:p14="http://schemas.microsoft.com/office/powerpoint/2010/main" val="14044403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7AA02-621C-747F-E884-F50B966EF6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6A2B97-DEB1-A77D-2464-553078E189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05F6F3-B897-A06E-CEFA-40E3575D626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Newland Avenue – Western Neighbourhood</a:t>
            </a:r>
          </a:p>
          <a:p>
            <a:endParaRPr lang="en-GB" dirty="0"/>
          </a:p>
          <a:p>
            <a:pPr marL="171450" indent="-171450">
              <a:buFont typeface="Arial" panose="020B0604020202020204" pitchFamily="34" charset="0"/>
              <a:buChar char="•"/>
            </a:pPr>
            <a:r>
              <a:rPr lang="en-GB" dirty="0"/>
              <a:t>Remedial works, including the surfacing of West Phase 2 (from Avanti Brook Primary School to Hoggates Wood), are largely completed.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West Phase 1 (from the Hadham Roundabout to Avanit Brook Primary School) to be undertaken next, with legal agreements in the process.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Once the remedial works have been fully undertaken, the Consortium can then pass the highway network over to HCC for adoption. This is a separate process.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Traffic Regulation Orders (TRO’S) are at the discussion stage.</a:t>
            </a:r>
          </a:p>
        </p:txBody>
      </p:sp>
    </p:spTree>
    <p:extLst>
      <p:ext uri="{BB962C8B-B14F-4D97-AF65-F5344CB8AC3E}">
        <p14:creationId xmlns:p14="http://schemas.microsoft.com/office/powerpoint/2010/main" val="47934668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39C1A-34C2-262D-B584-7EF183188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A81B68-B7BA-7A54-3E29-368B72A5A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752DA-FEDF-A2E1-4615-355C5C2A2CA3}"/>
              </a:ext>
            </a:extLst>
          </p:cNvPr>
          <p:cNvSpPr>
            <a:spLocks noGrp="1"/>
          </p:cNvSpPr>
          <p:nvPr>
            <p:ph type="body" idx="1"/>
          </p:nvPr>
        </p:nvSpPr>
        <p:spPr/>
        <p:txBody>
          <a:bodyPr/>
          <a:lstStyle/>
          <a:p>
            <a:r>
              <a:rPr lang="en-GB" b="1" u="sng" dirty="0"/>
              <a:t>Rye Street Access</a:t>
            </a:r>
          </a:p>
          <a:p>
            <a:endParaRPr lang="en-GB" dirty="0"/>
          </a:p>
          <a:p>
            <a:pPr marL="171450" indent="-171450">
              <a:buFont typeface="Arial" panose="020B0604020202020204" pitchFamily="34" charset="0"/>
              <a:buChar char="•"/>
            </a:pPr>
            <a:r>
              <a:rPr lang="en-GB" dirty="0"/>
              <a:t>From a Highways perspective, the works are completed to the new junction at Rye Street, including signage in place.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is still in use as a construction only access.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An update relating to the opening programme to be provided by the Consortium.</a:t>
            </a:r>
          </a:p>
          <a:p>
            <a:endParaRPr lang="en-GB" dirty="0"/>
          </a:p>
        </p:txBody>
      </p:sp>
    </p:spTree>
    <p:extLst>
      <p:ext uri="{BB962C8B-B14F-4D97-AF65-F5344CB8AC3E}">
        <p14:creationId xmlns:p14="http://schemas.microsoft.com/office/powerpoint/2010/main" val="357245071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B851F-E73F-08E8-92C9-2ECFE3BC43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012892-6732-6E66-CD63-B644FA83AF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1575B8-5097-931D-B4BC-3CAE91643099}"/>
              </a:ext>
            </a:extLst>
          </p:cNvPr>
          <p:cNvSpPr>
            <a:spLocks noGrp="1"/>
          </p:cNvSpPr>
          <p:nvPr>
            <p:ph type="body" idx="1"/>
          </p:nvPr>
        </p:nvSpPr>
        <p:spPr/>
        <p:txBody>
          <a:bodyPr/>
          <a:lstStyle/>
          <a:p>
            <a:r>
              <a:rPr lang="en-GB" b="1" u="sng" dirty="0"/>
              <a:t>A120 Roundabout/ Access</a:t>
            </a:r>
          </a:p>
          <a:p>
            <a:endParaRPr lang="en-GB" dirty="0"/>
          </a:p>
          <a:p>
            <a:pPr marL="171450" indent="-171450">
              <a:buFont typeface="Arial" panose="020B0604020202020204" pitchFamily="34" charset="0"/>
              <a:buChar char="•"/>
            </a:pPr>
            <a:r>
              <a:rPr lang="en-GB" dirty="0"/>
              <a:t>A schedule of site monitoring is still ongoing.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Once completed, the Geotechnical Design Report will be submitted to HCC Highways. The Consortium are to provide an update on this.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Highways anticipate that works to the roundabout are expected to commence later this year, subject to programming.</a:t>
            </a:r>
          </a:p>
          <a:p>
            <a:endParaRPr lang="en-GB" dirty="0"/>
          </a:p>
        </p:txBody>
      </p:sp>
    </p:spTree>
    <p:extLst>
      <p:ext uri="{BB962C8B-B14F-4D97-AF65-F5344CB8AC3E}">
        <p14:creationId xmlns:p14="http://schemas.microsoft.com/office/powerpoint/2010/main" val="4730070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56</a:t>
            </a:fld>
            <a:endParaRPr lang="en-GB"/>
          </a:p>
        </p:txBody>
      </p:sp>
    </p:spTree>
    <p:extLst>
      <p:ext uri="{BB962C8B-B14F-4D97-AF65-F5344CB8AC3E}">
        <p14:creationId xmlns:p14="http://schemas.microsoft.com/office/powerpoint/2010/main" val="153915063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E3561-14E2-7D71-B3B8-68552E1921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CC0AD-59C0-D3D3-4F0B-F1544F481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A8232E-C214-B819-57FA-6773A8C19804}"/>
              </a:ext>
            </a:extLst>
          </p:cNvPr>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276430916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58</a:t>
            </a:fld>
            <a:endParaRPr lang="en-GB"/>
          </a:p>
        </p:txBody>
      </p:sp>
    </p:spTree>
    <p:extLst>
      <p:ext uri="{BB962C8B-B14F-4D97-AF65-F5344CB8AC3E}">
        <p14:creationId xmlns:p14="http://schemas.microsoft.com/office/powerpoint/2010/main" val="362186940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59</a:t>
            </a:fld>
            <a:endParaRPr lang="en-GB"/>
          </a:p>
        </p:txBody>
      </p:sp>
    </p:spTree>
    <p:extLst>
      <p:ext uri="{BB962C8B-B14F-4D97-AF65-F5344CB8AC3E}">
        <p14:creationId xmlns:p14="http://schemas.microsoft.com/office/powerpoint/2010/main" val="368442720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331024221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61</a:t>
            </a:fld>
            <a:endParaRPr lang="en-GB"/>
          </a:p>
        </p:txBody>
      </p:sp>
    </p:spTree>
    <p:extLst>
      <p:ext uri="{BB962C8B-B14F-4D97-AF65-F5344CB8AC3E}">
        <p14:creationId xmlns:p14="http://schemas.microsoft.com/office/powerpoint/2010/main" val="42890642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62</a:t>
            </a:fld>
            <a:endParaRPr lang="en-GB"/>
          </a:p>
        </p:txBody>
      </p:sp>
    </p:spTree>
    <p:extLst>
      <p:ext uri="{BB962C8B-B14F-4D97-AF65-F5344CB8AC3E}">
        <p14:creationId xmlns:p14="http://schemas.microsoft.com/office/powerpoint/2010/main" val="258615651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63</a:t>
            </a:fld>
            <a:endParaRPr lang="en-GB"/>
          </a:p>
        </p:txBody>
      </p:sp>
    </p:spTree>
    <p:extLst>
      <p:ext uri="{BB962C8B-B14F-4D97-AF65-F5344CB8AC3E}">
        <p14:creationId xmlns:p14="http://schemas.microsoft.com/office/powerpoint/2010/main" val="77902373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64</a:t>
            </a:fld>
            <a:endParaRPr lang="en-GB"/>
          </a:p>
        </p:txBody>
      </p:sp>
    </p:spTree>
    <p:extLst>
      <p:ext uri="{BB962C8B-B14F-4D97-AF65-F5344CB8AC3E}">
        <p14:creationId xmlns:p14="http://schemas.microsoft.com/office/powerpoint/2010/main" val="167739212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BD34A-C0C1-440C-8B8E-235A902982DC}" type="slidenum">
              <a:rPr lang="en-GB" smtClean="0"/>
              <a:t>65</a:t>
            </a:fld>
            <a:endParaRPr lang="en-GB"/>
          </a:p>
        </p:txBody>
      </p:sp>
    </p:spTree>
    <p:extLst>
      <p:ext uri="{BB962C8B-B14F-4D97-AF65-F5344CB8AC3E}">
        <p14:creationId xmlns:p14="http://schemas.microsoft.com/office/powerpoint/2010/main" val="716021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03AF-18AF-3BEE-6E30-515B25374F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E51DC7-BD8D-3069-BA04-3927B45A62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C5086D-DCE9-F77B-4341-15B459F71860}"/>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04FDF30F-9BC8-5EE8-9FB3-B06D63EDDD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241F9-9406-3E4C-4501-3AC96EB5FA6A}"/>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4185707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F7455-C9C9-3A6C-9825-B1DE05B086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67957-8072-8D4B-D3E0-3983C3B2BC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BF32ED-8FE7-9CFE-9E72-FFCB12BBB14B}"/>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B931C5E2-FE09-14C7-E419-944460FFC5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51C516-5542-4832-B59C-4D57031764C3}"/>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3667628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4F792-AFC9-25E3-6AA0-E7855DE457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F320F-22CE-63F7-07AB-D9E858972B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2F137F-EFC6-463A-769D-2FA89B8858FE}"/>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B762F42C-FF10-A78F-A884-F0D32BFB6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A690D8-5B34-D786-45A9-4FE962C4AC8F}"/>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2313704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3553-F75F-2E30-2B05-A74C19405B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2A2F0A-C39C-380D-7AA0-66239A97C5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4BA922-84F8-ACC6-F415-2BC273CA31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BD700A-BB31-5012-0F01-727EEA0EAC55}"/>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6" name="Footer Placeholder 5">
            <a:extLst>
              <a:ext uri="{FF2B5EF4-FFF2-40B4-BE49-F238E27FC236}">
                <a16:creationId xmlns:a16="http://schemas.microsoft.com/office/drawing/2014/main" id="{9C74C9A5-3230-A128-EBE8-3FF29B5372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E1F53F-7040-299B-B94A-8E7D863F6836}"/>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181477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8423-8FDC-0193-CF49-8D580F09B4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C9E372-2F70-2AF6-DEE0-438ACA3331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422937-0BE4-464B-C3F1-C5541426A0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D5A95F-380E-DDBD-3659-00AC0EE851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982E00-DA67-39F0-BE36-0EE535F88D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F132AF-1601-A30F-F5C8-B30D91A6A390}"/>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8" name="Footer Placeholder 7">
            <a:extLst>
              <a:ext uri="{FF2B5EF4-FFF2-40B4-BE49-F238E27FC236}">
                <a16:creationId xmlns:a16="http://schemas.microsoft.com/office/drawing/2014/main" id="{C70E3D8A-893B-34D2-9DE5-8D0D12EA31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CB06B9-840F-2AB2-5BAA-C983D2150C8F}"/>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337065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9DA6-A492-175F-669A-CA05875E1E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DD3165-AA4E-4592-2210-3C2E8E4EF309}"/>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4" name="Footer Placeholder 3">
            <a:extLst>
              <a:ext uri="{FF2B5EF4-FFF2-40B4-BE49-F238E27FC236}">
                <a16:creationId xmlns:a16="http://schemas.microsoft.com/office/drawing/2014/main" id="{5BD68FF7-808F-CBFF-73A3-10A4755DB0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08962D-B797-9A60-DB42-4F4EDB8FF425}"/>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3386175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573C98-1AD3-451F-23F1-805BCA8ED55C}"/>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3" name="Footer Placeholder 2">
            <a:extLst>
              <a:ext uri="{FF2B5EF4-FFF2-40B4-BE49-F238E27FC236}">
                <a16:creationId xmlns:a16="http://schemas.microsoft.com/office/drawing/2014/main" id="{D4E40328-6580-2379-DEB1-59B69B5B84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835C8A-0E9B-94EE-596E-A91DE812D80D}"/>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1872105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27DED-71A2-34B6-4BB2-4FA22E1767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FC8C5C-2140-E07C-5D04-9A902959E7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4CE157-E973-C7C0-3ACB-963CF038B6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072E4-4F8E-6042-9ADA-59BC55E85B06}"/>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6" name="Footer Placeholder 5">
            <a:extLst>
              <a:ext uri="{FF2B5EF4-FFF2-40B4-BE49-F238E27FC236}">
                <a16:creationId xmlns:a16="http://schemas.microsoft.com/office/drawing/2014/main" id="{2F93E868-2CFD-A44F-D81C-4A953C0EE2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6A0DAC-EA7F-05E0-EC5D-C89487FF0FE6}"/>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790236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C4C-8F40-57D5-4E7E-FA0BD57E85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9C2DC3-5B2A-4227-9505-9F0D0C877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20F483-6020-8873-AD4F-24E382DDD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A7F72E-4CEE-24C6-169C-8F85FE00B4E9}"/>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6" name="Footer Placeholder 5">
            <a:extLst>
              <a:ext uri="{FF2B5EF4-FFF2-40B4-BE49-F238E27FC236}">
                <a16:creationId xmlns:a16="http://schemas.microsoft.com/office/drawing/2014/main" id="{124D715D-1034-48E1-FEA7-D5A989EC95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A05768-0874-2C7F-53A4-63387C64629D}"/>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1990628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0CE1-D37D-23D2-EAE3-48F1E04FBD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AC78EF-4D74-4D67-0BE1-0CCFB0BAC0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5A5848-0E5D-2DAC-DD05-BF1BC59128AB}"/>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8AB1FA2B-FA82-561A-88BC-CD2A5599F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8042C9-87CB-1664-2DE6-C1832865A892}"/>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3237811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3197AC-FF40-CD87-5937-4E6539597B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313BC9-0BC4-BDDF-4631-B2758F9E9D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3930E2-6B5A-9D7D-6DC8-8A98CD106ADD}"/>
              </a:ext>
            </a:extLst>
          </p:cNvPr>
          <p:cNvSpPr>
            <a:spLocks noGrp="1"/>
          </p:cNvSpPr>
          <p:nvPr>
            <p:ph type="dt" sz="half" idx="10"/>
          </p:nvPr>
        </p:nvSpPr>
        <p:spPr/>
        <p:txBody>
          <a:body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BD69481F-51C7-03E5-003D-CF6E40AE3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4C2CF-EBA2-9051-6D54-47BE45581590}"/>
              </a:ext>
            </a:extLst>
          </p:cNvPr>
          <p:cNvSpPr>
            <a:spLocks noGrp="1"/>
          </p:cNvSpPr>
          <p:nvPr>
            <p:ph type="sldNum" sz="quarter" idx="12"/>
          </p:nvPr>
        </p:nvSpPr>
        <p:spPr/>
        <p:txBody>
          <a:bodyPr/>
          <a:lstStyle/>
          <a:p>
            <a:fld id="{6ECDCCF5-49ED-4212-93FA-5F3D84A72D25}" type="slidenum">
              <a:rPr lang="en-GB" smtClean="0"/>
              <a:t>‹#›</a:t>
            </a:fld>
            <a:endParaRPr lang="en-GB"/>
          </a:p>
        </p:txBody>
      </p:sp>
    </p:spTree>
    <p:extLst>
      <p:ext uri="{BB962C8B-B14F-4D97-AF65-F5344CB8AC3E}">
        <p14:creationId xmlns:p14="http://schemas.microsoft.com/office/powerpoint/2010/main" val="174180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936864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5/7/2026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26717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5/7/2026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93404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3C0AB8-AAAB-B564-03F6-252D6CB542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AB76A0-72C4-ABF8-D53B-1355A7B4DF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437F7-F421-5450-2F2E-116A7E61AB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85D87D-A46E-4934-9A3C-750F8635BECC}" type="datetimeFigureOut">
              <a:rPr lang="en-GB" smtClean="0"/>
              <a:t>07/05/2026</a:t>
            </a:fld>
            <a:endParaRPr lang="en-GB"/>
          </a:p>
        </p:txBody>
      </p:sp>
      <p:sp>
        <p:nvSpPr>
          <p:cNvPr id="5" name="Footer Placeholder 4">
            <a:extLst>
              <a:ext uri="{FF2B5EF4-FFF2-40B4-BE49-F238E27FC236}">
                <a16:creationId xmlns:a16="http://schemas.microsoft.com/office/drawing/2014/main" id="{06EB5805-351E-3782-3F79-CDE16F180F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92410EF-927C-F9C5-6FF5-F7D212CFA8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CDCCF5-49ED-4212-93FA-5F3D84A72D25}" type="slidenum">
              <a:rPr lang="en-GB" smtClean="0"/>
              <a:t>‹#›</a:t>
            </a:fld>
            <a:endParaRPr lang="en-GB"/>
          </a:p>
        </p:txBody>
      </p:sp>
    </p:spTree>
    <p:extLst>
      <p:ext uri="{BB962C8B-B14F-4D97-AF65-F5344CB8AC3E}">
        <p14:creationId xmlns:p14="http://schemas.microsoft.com/office/powerpoint/2010/main" val="1536954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mailto:community.forum@eastherts.gov.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community.forum@eastherts.gov.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www.eastherts.gov.uk/preview-link/node/24887/3bdfe885-8668-40d8-a7eb-a147ed3d514b"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jp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jp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emf"/><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1.wdp"/><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58.JPG"/><Relationship Id="rId4" Type="http://schemas.openxmlformats.org/officeDocument/2006/relationships/image" Target="../media/image57.jpe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9.xml"/><Relationship Id="rId1" Type="http://schemas.openxmlformats.org/officeDocument/2006/relationships/slideLayout" Target="../slideLayouts/slideLayout12.xml"/><Relationship Id="rId5" Type="http://schemas.openxmlformats.org/officeDocument/2006/relationships/image" Target="../media/image66.png"/><Relationship Id="rId4" Type="http://schemas.openxmlformats.org/officeDocument/2006/relationships/image" Target="../media/image65.jpeg"/></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68.png"/></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3.xml"/><Relationship Id="rId1" Type="http://schemas.openxmlformats.org/officeDocument/2006/relationships/slideLayout" Target="../slideLayouts/slideLayout12.xml"/><Relationship Id="rId6" Type="http://schemas.openxmlformats.org/officeDocument/2006/relationships/image" Target="../media/image71.jpeg"/><Relationship Id="rId5" Type="http://schemas.openxmlformats.org/officeDocument/2006/relationships/image" Target="../media/image70.png"/><Relationship Id="rId4" Type="http://schemas.openxmlformats.org/officeDocument/2006/relationships/image" Target="../media/image69.png"/></Relationships>
</file>

<file path=ppt/slides/_rels/slide4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image" Target="../media/image72.jpeg"/></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5.xml"/><Relationship Id="rId1" Type="http://schemas.openxmlformats.org/officeDocument/2006/relationships/slideLayout" Target="../slideLayouts/slideLayout12.xml"/><Relationship Id="rId4" Type="http://schemas.openxmlformats.org/officeDocument/2006/relationships/image" Target="../media/image73.png"/></Relationships>
</file>

<file path=ppt/slides/_rels/slide46.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64.png"/><Relationship Id="rId7" Type="http://schemas.openxmlformats.org/officeDocument/2006/relationships/image" Target="../media/image77.png"/><Relationship Id="rId2" Type="http://schemas.openxmlformats.org/officeDocument/2006/relationships/notesSlide" Target="../notesSlides/notesSlide46.xml"/><Relationship Id="rId1" Type="http://schemas.openxmlformats.org/officeDocument/2006/relationships/slideLayout" Target="../slideLayouts/slideLayout12.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png"/><Relationship Id="rId9" Type="http://schemas.openxmlformats.org/officeDocument/2006/relationships/image" Target="../media/image79.jpeg"/></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80.jpeg"/></Relationships>
</file>

<file path=ppt/slides/_rels/slide4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image" Target="../media/image83.jpg"/><Relationship Id="rId4" Type="http://schemas.openxmlformats.org/officeDocument/2006/relationships/image" Target="../media/image82.png"/></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85.jpeg"/><Relationship Id="rId5" Type="http://schemas.openxmlformats.org/officeDocument/2006/relationships/image" Target="../media/image84.jpg"/><Relationship Id="rId4" Type="http://schemas.openxmlformats.org/officeDocument/2006/relationships/image" Target="../media/image82.png"/></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image" Target="../media/image82.png"/></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image" Target="../media/image89.png"/><Relationship Id="rId5" Type="http://schemas.openxmlformats.org/officeDocument/2006/relationships/image" Target="../media/image88.jpeg"/><Relationship Id="rId4" Type="http://schemas.openxmlformats.org/officeDocument/2006/relationships/image" Target="../media/image82.png"/></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5.xml"/><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2.png"/></Relationships>
</file>

<file path=ppt/slides/_rels/slide56.xml.rels><?xml version="1.0" encoding="UTF-8" standalone="yes"?>
<Relationships xmlns="http://schemas.openxmlformats.org/package/2006/relationships"><Relationship Id="rId8" Type="http://schemas.openxmlformats.org/officeDocument/2006/relationships/image" Target="../media/image96.png"/><Relationship Id="rId13" Type="http://schemas.openxmlformats.org/officeDocument/2006/relationships/hyperlink" Target="mailto:cschighways@hertfordshire.gov.uk" TargetMode="External"/><Relationship Id="rId3" Type="http://schemas.openxmlformats.org/officeDocument/2006/relationships/image" Target="../media/image91.png"/><Relationship Id="rId7" Type="http://schemas.openxmlformats.org/officeDocument/2006/relationships/image" Target="../media/image95.png"/><Relationship Id="rId12" Type="http://schemas.openxmlformats.org/officeDocument/2006/relationships/image" Target="../media/image100.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image" Target="../media/image99.png"/><Relationship Id="rId5" Type="http://schemas.openxmlformats.org/officeDocument/2006/relationships/image" Target="../media/image93.png"/><Relationship Id="rId10" Type="http://schemas.openxmlformats.org/officeDocument/2006/relationships/image" Target="../media/image98.png"/><Relationship Id="rId4" Type="http://schemas.openxmlformats.org/officeDocument/2006/relationships/image" Target="../media/image92.png"/><Relationship Id="rId9" Type="http://schemas.openxmlformats.org/officeDocument/2006/relationships/image" Target="../media/image97.png"/><Relationship Id="rId14" Type="http://schemas.openxmlformats.org/officeDocument/2006/relationships/image" Target="../media/image82.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9.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hyperlink" Target="mailto:community.forum@eastherts.gov.uk" TargetMode="Externa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120.png"/></Relationships>
</file>

<file path=ppt/slides/_rels/slide6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3.xml"/><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6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4.xml"/><Relationship Id="rId1" Type="http://schemas.openxmlformats.org/officeDocument/2006/relationships/slideLayout" Target="../slideLayouts/slideLayout7.xml"/><Relationship Id="rId4" Type="http://schemas.openxmlformats.org/officeDocument/2006/relationships/image" Target="../media/image125.png"/></Relationships>
</file>

<file path=ppt/slides/_rels/slide6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lack background with text and colorful circles&#10;&#10;Description automatically generated">
            <a:extLst>
              <a:ext uri="{FF2B5EF4-FFF2-40B4-BE49-F238E27FC236}">
                <a16:creationId xmlns:a16="http://schemas.microsoft.com/office/drawing/2014/main" id="{8E51982D-AD7F-D3E6-E3F1-89301C4BA658}"/>
              </a:ext>
            </a:extLst>
          </p:cNvPr>
          <p:cNvPicPr>
            <a:picLocks noChangeAspect="1"/>
          </p:cNvPicPr>
          <p:nvPr/>
        </p:nvPicPr>
        <p:blipFill>
          <a:blip r:embed="rId3"/>
          <a:srcRect l="9746" t="18414" r="10012" b="19784"/>
          <a:stretch>
            <a:fillRect/>
          </a:stretch>
        </p:blipFill>
        <p:spPr>
          <a:xfrm>
            <a:off x="165370" y="1029394"/>
            <a:ext cx="4922416" cy="3232406"/>
          </a:xfrm>
          <a:prstGeom prst="rect">
            <a:avLst/>
          </a:prstGeom>
        </p:spPr>
      </p:pic>
      <p:sp>
        <p:nvSpPr>
          <p:cNvPr id="10" name="TextBox 9">
            <a:extLst>
              <a:ext uri="{FF2B5EF4-FFF2-40B4-BE49-F238E27FC236}">
                <a16:creationId xmlns:a16="http://schemas.microsoft.com/office/drawing/2014/main" id="{86693B9E-71C9-5223-744B-AB904C3CB1C8}"/>
              </a:ext>
            </a:extLst>
          </p:cNvPr>
          <p:cNvSpPr txBox="1"/>
          <p:nvPr/>
        </p:nvSpPr>
        <p:spPr>
          <a:xfrm>
            <a:off x="0" y="5271824"/>
            <a:ext cx="12192000" cy="1586485"/>
          </a:xfrm>
          <a:prstGeom prst="rect">
            <a:avLst/>
          </a:prstGeom>
          <a:solidFill>
            <a:srgbClr val="002060"/>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C2928A17-9B97-098F-8C4D-8C0D7008E6AD}"/>
              </a:ext>
            </a:extLst>
          </p:cNvPr>
          <p:cNvSpPr txBox="1"/>
          <p:nvPr/>
        </p:nvSpPr>
        <p:spPr>
          <a:xfrm>
            <a:off x="165370" y="5497597"/>
            <a:ext cx="5559692" cy="1176472"/>
          </a:xfrm>
          <a:prstGeom prst="rect">
            <a:avLst/>
          </a:prstGeom>
        </p:spPr>
        <p:txBody>
          <a:bodyPr vert="horz" lIns="91440" tIns="45720" rIns="91440" bIns="45720" rtlCol="0" anchor="ctr">
            <a:normAutofit fontScale="77500" lnSpcReduction="20000"/>
          </a:bodyPr>
          <a:lstStyle/>
          <a:p>
            <a:pPr fontAlgn="base">
              <a:lnSpc>
                <a:spcPct val="90000"/>
              </a:lnSpc>
              <a:spcBef>
                <a:spcPct val="0"/>
              </a:spcBef>
              <a:spcAft>
                <a:spcPts val="600"/>
              </a:spcAft>
              <a:defRPr/>
            </a:pPr>
            <a:r>
              <a:rPr lang="en-US" sz="4100" b="1" kern="1200" dirty="0">
                <a:solidFill>
                  <a:srgbClr val="FFFFFF"/>
                </a:solidFill>
                <a:latin typeface="+mj-lt"/>
                <a:ea typeface="+mj-ea"/>
                <a:cs typeface="+mj-cs"/>
              </a:rPr>
              <a:t>6</a:t>
            </a:r>
            <a:r>
              <a:rPr lang="en-US" sz="4100" b="1" kern="1200" baseline="30000" dirty="0">
                <a:solidFill>
                  <a:srgbClr val="FFFFFF"/>
                </a:solidFill>
                <a:latin typeface="+mj-lt"/>
                <a:ea typeface="+mj-ea"/>
                <a:cs typeface="+mj-cs"/>
              </a:rPr>
              <a:t>th</a:t>
            </a:r>
            <a:r>
              <a:rPr lang="en-US" sz="4100" b="1" kern="1200" dirty="0">
                <a:solidFill>
                  <a:srgbClr val="FFFFFF"/>
                </a:solidFill>
                <a:latin typeface="+mj-lt"/>
                <a:ea typeface="+mj-ea"/>
                <a:cs typeface="+mj-cs"/>
              </a:rPr>
              <a:t> May 2026</a:t>
            </a:r>
          </a:p>
          <a:p>
            <a:pPr fontAlgn="base">
              <a:lnSpc>
                <a:spcPct val="90000"/>
              </a:lnSpc>
              <a:spcBef>
                <a:spcPct val="0"/>
              </a:spcBef>
              <a:spcAft>
                <a:spcPts val="600"/>
              </a:spcAft>
              <a:defRPr/>
            </a:pPr>
            <a:endParaRPr lang="en-US" sz="1500" b="1" kern="1200" dirty="0">
              <a:solidFill>
                <a:srgbClr val="FFFFFF"/>
              </a:solidFill>
              <a:latin typeface="+mj-lt"/>
              <a:ea typeface="+mj-ea"/>
              <a:cs typeface="+mj-cs"/>
            </a:endParaRPr>
          </a:p>
          <a:p>
            <a:pPr fontAlgn="base">
              <a:lnSpc>
                <a:spcPct val="90000"/>
              </a:lnSpc>
              <a:spcBef>
                <a:spcPct val="0"/>
              </a:spcBef>
              <a:spcAft>
                <a:spcPts val="600"/>
              </a:spcAft>
              <a:defRPr/>
            </a:pPr>
            <a:r>
              <a:rPr lang="en-US" sz="4100" b="1" kern="1200" dirty="0">
                <a:solidFill>
                  <a:srgbClr val="FFFFFF"/>
                </a:solidFill>
                <a:latin typeface="+mj-lt"/>
                <a:ea typeface="+mj-ea"/>
                <a:cs typeface="+mj-cs"/>
              </a:rPr>
              <a:t>Bishop’s Stortford Rugby Club</a:t>
            </a:r>
          </a:p>
        </p:txBody>
      </p:sp>
      <p:sp>
        <p:nvSpPr>
          <p:cNvPr id="4" name="TextBox 3">
            <a:extLst>
              <a:ext uri="{FF2B5EF4-FFF2-40B4-BE49-F238E27FC236}">
                <a16:creationId xmlns:a16="http://schemas.microsoft.com/office/drawing/2014/main" id="{A5BAD920-73B2-1D2B-BC53-F2F7D001E5A3}"/>
              </a:ext>
            </a:extLst>
          </p:cNvPr>
          <p:cNvSpPr txBox="1"/>
          <p:nvPr/>
        </p:nvSpPr>
        <p:spPr>
          <a:xfrm>
            <a:off x="6012918" y="5659545"/>
            <a:ext cx="6094845" cy="830453"/>
          </a:xfrm>
          <a:prstGeom prst="rect">
            <a:avLst/>
          </a:prstGeom>
        </p:spPr>
        <p:txBody>
          <a:bodyPr vert="horz" lIns="91440" tIns="45720" rIns="91440" bIns="45720" rtlCol="0" anchor="ctr">
            <a:normAutofit/>
          </a:bodyPr>
          <a:lstStyle/>
          <a:p>
            <a:pPr>
              <a:lnSpc>
                <a:spcPct val="90000"/>
              </a:lnSpc>
              <a:spcBef>
                <a:spcPts val="1000"/>
              </a:spcBef>
            </a:pPr>
            <a:r>
              <a:rPr lang="en-US" sz="2800" b="1" u="sng" kern="1200" dirty="0">
                <a:solidFill>
                  <a:schemeClr val="bg1"/>
                </a:solidFill>
                <a:latin typeface="+mn-lt"/>
                <a:ea typeface="+mn-ea"/>
                <a:cs typeface="+mn-cs"/>
                <a:hlinkClick r:id="rId4">
                  <a:extLst>
                    <a:ext uri="{A12FA001-AC4F-418D-AE19-62706E023703}">
                      <ahyp:hlinkClr xmlns:ahyp="http://schemas.microsoft.com/office/drawing/2018/hyperlinkcolor" val="tx"/>
                    </a:ext>
                  </a:extLst>
                </a:hlinkClick>
              </a:rPr>
              <a:t>community.forum@eastherts.gov.uk</a:t>
            </a:r>
            <a:endParaRPr lang="en-US" sz="2800" kern="1200" dirty="0">
              <a:solidFill>
                <a:schemeClr val="bg1"/>
              </a:solidFill>
              <a:latin typeface="+mn-lt"/>
              <a:ea typeface="+mn-ea"/>
              <a:cs typeface="+mn-cs"/>
            </a:endParaRPr>
          </a:p>
        </p:txBody>
      </p:sp>
      <p:pic>
        <p:nvPicPr>
          <p:cNvPr id="3" name="Picture 2" descr="A fenced in field with grass and trees&#10;&#10;AI-generated content may be incorrect.">
            <a:extLst>
              <a:ext uri="{FF2B5EF4-FFF2-40B4-BE49-F238E27FC236}">
                <a16:creationId xmlns:a16="http://schemas.microsoft.com/office/drawing/2014/main" id="{17D8BC4D-4FD7-7113-E739-2E7983FE28A7}"/>
              </a:ext>
            </a:extLst>
          </p:cNvPr>
          <p:cNvPicPr>
            <a:picLocks noChangeAspect="1"/>
          </p:cNvPicPr>
          <p:nvPr/>
        </p:nvPicPr>
        <p:blipFill>
          <a:blip r:embed="rId5">
            <a:extLst>
              <a:ext uri="{28A0092B-C50C-407E-A947-70E740481C1C}">
                <a14:useLocalDpi xmlns:a14="http://schemas.microsoft.com/office/drawing/2010/main" val="0"/>
              </a:ext>
            </a:extLst>
          </a:blip>
          <a:srcRect l="25265" t="27960" r="3694"/>
          <a:stretch>
            <a:fillRect/>
          </a:stretch>
        </p:blipFill>
        <p:spPr>
          <a:xfrm>
            <a:off x="5295198" y="1"/>
            <a:ext cx="6905793" cy="5252220"/>
          </a:xfrm>
          <a:prstGeom prst="rect">
            <a:avLst/>
          </a:prstGeom>
        </p:spPr>
      </p:pic>
    </p:spTree>
    <p:extLst>
      <p:ext uri="{BB962C8B-B14F-4D97-AF65-F5344CB8AC3E}">
        <p14:creationId xmlns:p14="http://schemas.microsoft.com/office/powerpoint/2010/main" val="1008115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0C63-1643-53FB-4204-913A0DBCBE77}"/>
              </a:ext>
            </a:extLst>
          </p:cNvPr>
          <p:cNvSpPr>
            <a:spLocks noGrp="1"/>
          </p:cNvSpPr>
          <p:nvPr>
            <p:ph type="title"/>
          </p:nvPr>
        </p:nvSpPr>
        <p:spPr>
          <a:xfrm>
            <a:off x="9725" y="0"/>
            <a:ext cx="12192000" cy="1541563"/>
          </a:xfrm>
          <a:solidFill>
            <a:srgbClr val="002060"/>
          </a:solidFill>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Welcome – Cllr. Vicky Glover-Ward</a:t>
            </a:r>
            <a:b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3200" b="1" dirty="0">
                <a:solidFill>
                  <a:schemeClr val="bg1"/>
                </a:solidFill>
                <a:latin typeface="Open Sans" panose="020B0606030504020204" pitchFamily="34" charset="0"/>
                <a:ea typeface="Open Sans" panose="020B0606030504020204" pitchFamily="34" charset="0"/>
                <a:cs typeface="Open Sans" panose="020B0606030504020204" pitchFamily="34" charset="0"/>
              </a:rPr>
              <a:t>Executive Member for Planning &amp; Growth</a:t>
            </a:r>
            <a:endParaRPr lang="en-GB" sz="3733"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Content Placeholder 2">
            <a:extLst>
              <a:ext uri="{FF2B5EF4-FFF2-40B4-BE49-F238E27FC236}">
                <a16:creationId xmlns:a16="http://schemas.microsoft.com/office/drawing/2014/main" id="{6ED7029A-BFF5-78AA-13A6-C373ED732459}"/>
              </a:ext>
            </a:extLst>
          </p:cNvPr>
          <p:cNvSpPr>
            <a:spLocks noGrp="1"/>
          </p:cNvSpPr>
          <p:nvPr>
            <p:ph idx="1"/>
          </p:nvPr>
        </p:nvSpPr>
        <p:spPr>
          <a:xfrm>
            <a:off x="208873" y="1847706"/>
            <a:ext cx="9082272" cy="4551657"/>
          </a:xfrm>
        </p:spPr>
        <p:txBody>
          <a:bodyPr>
            <a:normAutofit fontScale="92500"/>
          </a:bodyPr>
          <a:lstStyle/>
          <a:p>
            <a:pPr marL="0" indent="0">
              <a:buNone/>
            </a:pPr>
            <a:r>
              <a:rPr lang="en-GB" sz="36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The Stortford Fields Community Forum…</a:t>
            </a:r>
          </a:p>
          <a:p>
            <a:pPr marL="0" indent="0">
              <a:buNone/>
            </a:pPr>
            <a:endParaRPr lang="en-GB" sz="900" b="1"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algn="just"/>
            <a:r>
              <a:rPr lang="en-GB" dirty="0">
                <a:solidFill>
                  <a:srgbClr val="000000"/>
                </a:solidFill>
                <a:latin typeface="Open Sans" panose="020B0606030504020204" pitchFamily="34" charset="0"/>
                <a:ea typeface="Open Sans" panose="020B0606030504020204" pitchFamily="34" charset="0"/>
                <a:cs typeface="Open Sans" panose="020B0606030504020204" pitchFamily="34" charset="0"/>
              </a:rPr>
              <a:t>Provides an opportunity for developers, residents, community groups, elected members and council officers to engage with each other as development is taking place on the ground. </a:t>
            </a:r>
          </a:p>
          <a:p>
            <a:endParaRPr lang="en-GB"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algn="just"/>
            <a:r>
              <a:rPr lang="en-GB" dirty="0">
                <a:solidFill>
                  <a:srgbClr val="000000"/>
                </a:solidFill>
                <a:latin typeface="Open Sans" panose="020B0606030504020204" pitchFamily="34" charset="0"/>
                <a:ea typeface="Open Sans" panose="020B0606030504020204" pitchFamily="34" charset="0"/>
                <a:cs typeface="Open Sans" panose="020B0606030504020204" pitchFamily="34" charset="0"/>
              </a:rPr>
              <a:t>Offers an opportunity for existing and new communities to raise issues of interest and concern, with a view to enhancing the quality of community life and communication.</a:t>
            </a:r>
          </a:p>
        </p:txBody>
      </p:sp>
      <p:pic>
        <p:nvPicPr>
          <p:cNvPr id="5" name="Picture 4" descr="A black background with text and colorful circles&#10;&#10;Description automatically generated">
            <a:extLst>
              <a:ext uri="{FF2B5EF4-FFF2-40B4-BE49-F238E27FC236}">
                <a16:creationId xmlns:a16="http://schemas.microsoft.com/office/drawing/2014/main" id="{3CF7632D-223D-5DFB-A1E6-8EC0A48A160C}"/>
              </a:ext>
            </a:extLst>
          </p:cNvPr>
          <p:cNvPicPr>
            <a:picLocks noChangeAspect="1"/>
          </p:cNvPicPr>
          <p:nvPr/>
        </p:nvPicPr>
        <p:blipFill>
          <a:blip r:embed="rId3"/>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1385794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7B87624-2440-AA76-7ACD-4ED221AF8DD5}"/>
              </a:ext>
            </a:extLst>
          </p:cNvPr>
          <p:cNvSpPr>
            <a:spLocks noGrp="1"/>
          </p:cNvSpPr>
          <p:nvPr>
            <p:ph idx="1"/>
          </p:nvPr>
        </p:nvSpPr>
        <p:spPr>
          <a:xfrm>
            <a:off x="148077" y="1189872"/>
            <a:ext cx="11919597" cy="5547259"/>
          </a:xfrm>
        </p:spPr>
        <p:txBody>
          <a:bodyPr>
            <a:normAutofit fontScale="47500" lnSpcReduction="20000"/>
          </a:bodyPr>
          <a:lstStyle/>
          <a:p>
            <a:pPr marL="0" indent="0">
              <a:buNone/>
            </a:pPr>
            <a:r>
              <a:rPr lang="en-GB" sz="51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In attendance this evening…</a:t>
            </a:r>
          </a:p>
          <a:p>
            <a:pPr marL="0" indent="0">
              <a:buNone/>
            </a:pPr>
            <a:endParaRPr lang="en-GB" sz="2600" dirty="0">
              <a:latin typeface="Open Sans" panose="020B0606030504020204" pitchFamily="34" charset="0"/>
              <a:ea typeface="Open Sans" panose="020B0606030504020204" pitchFamily="34" charset="0"/>
              <a:cs typeface="Open Sans" panose="020B0606030504020204" pitchFamily="34" charset="0"/>
            </a:endParaRPr>
          </a:p>
          <a:p>
            <a:r>
              <a:rPr lang="en-GB" sz="59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EHDC Ward Councillors: </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Sarah Copley, Mione Goldspink and Miriam Swainston (also HCC Ward Councillor), plus Stephen</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Skinner (Bishops Stortford Town Councillor)</a:t>
            </a:r>
          </a:p>
          <a:p>
            <a:pPr marL="457200" lvl="1" indent="0">
              <a:buNone/>
            </a:pPr>
            <a:endParaRPr lang="en-GB" sz="1600" dirty="0">
              <a:solidFill>
                <a:srgbClr val="000000"/>
              </a:solidFill>
              <a:highlight>
                <a:srgbClr val="FFFF00"/>
              </a:highlight>
              <a:latin typeface="Open Sans" panose="020B0606030504020204" pitchFamily="34" charset="0"/>
              <a:ea typeface="Open Sans" panose="020B0606030504020204" pitchFamily="34" charset="0"/>
              <a:cs typeface="Open Sans" panose="020B0606030504020204" pitchFamily="34" charset="0"/>
            </a:endParaRPr>
          </a:p>
          <a:p>
            <a:r>
              <a:rPr lang="en-GB" sz="59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EHDC Officers: </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Sara Saunders, Martin Plummer, Ashley Ransome, Jade Clifton-Brown, Lewis Grant</a:t>
            </a:r>
          </a:p>
          <a:p>
            <a:pPr marL="457200" lvl="1" indent="0">
              <a:buNone/>
            </a:pPr>
            <a:endParaRPr lang="en-GB" sz="1800"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r>
              <a:rPr lang="en-GB" sz="59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Community Trust: </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Mark Patchett and Claire Winterflood, plus </a:t>
            </a:r>
            <a:r>
              <a:rPr lang="en-GB" sz="4200" dirty="0" err="1">
                <a:solidFill>
                  <a:srgbClr val="000000"/>
                </a:solidFill>
                <a:latin typeface="Open Sans" panose="020B0606030504020204" pitchFamily="34" charset="0"/>
                <a:ea typeface="Open Sans" panose="020B0606030504020204" pitchFamily="34" charset="0"/>
                <a:cs typeface="Open Sans" panose="020B0606030504020204" pitchFamily="34" charset="0"/>
              </a:rPr>
              <a:t>GreenBelt</a:t>
            </a: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 Group</a:t>
            </a:r>
          </a:p>
          <a:p>
            <a:pPr marL="457200" lvl="1" indent="0">
              <a:buNone/>
            </a:pPr>
            <a:endParaRPr lang="en-GB" sz="2000"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r>
              <a:rPr lang="en-GB" sz="59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Developers (BSN Consortium): </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Matt Atton (Persimmon), Samantha Williams (Taylor Wimpey) and                                                              Rob Hales (</a:t>
            </a:r>
            <a:r>
              <a:rPr lang="en-GB" sz="4200" dirty="0" err="1">
                <a:solidFill>
                  <a:srgbClr val="000000"/>
                </a:solidFill>
                <a:latin typeface="Open Sans" panose="020B0606030504020204" pitchFamily="34" charset="0"/>
                <a:ea typeface="Open Sans" panose="020B0606030504020204" pitchFamily="34" charset="0"/>
                <a:cs typeface="Open Sans" panose="020B0606030504020204" pitchFamily="34" charset="0"/>
              </a:rPr>
              <a:t>Vistry</a:t>
            </a: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a:t>
            </a:r>
          </a:p>
          <a:p>
            <a:pPr marL="457200" lvl="1" indent="0">
              <a:buNone/>
            </a:pPr>
            <a:endParaRPr lang="en-GB" sz="3600"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r>
              <a:rPr lang="en-GB" sz="59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HCC Highways Officer</a:t>
            </a:r>
          </a:p>
          <a:p>
            <a:pPr marL="457200" lvl="1" indent="0">
              <a:buNone/>
            </a:pPr>
            <a:r>
              <a:rPr lang="en-GB" sz="4200" dirty="0">
                <a:solidFill>
                  <a:srgbClr val="000000"/>
                </a:solidFill>
                <a:latin typeface="Open Sans" panose="020B0606030504020204" pitchFamily="34" charset="0"/>
                <a:ea typeface="Open Sans" panose="020B0606030504020204" pitchFamily="34" charset="0"/>
                <a:cs typeface="Open Sans" panose="020B0606030504020204" pitchFamily="34" charset="0"/>
              </a:rPr>
              <a:t>Unable to attend</a:t>
            </a:r>
            <a:endParaRPr lang="en-GB" sz="4200" dirty="0"/>
          </a:p>
          <a:p>
            <a:endParaRPr lang="en-GB" sz="2133" dirty="0"/>
          </a:p>
          <a:p>
            <a:endParaRPr lang="en-GB" sz="2133" dirty="0"/>
          </a:p>
          <a:p>
            <a:endParaRPr lang="en-GB" sz="2133" dirty="0"/>
          </a:p>
        </p:txBody>
      </p:sp>
      <p:sp>
        <p:nvSpPr>
          <p:cNvPr id="8" name="Title 1">
            <a:extLst>
              <a:ext uri="{FF2B5EF4-FFF2-40B4-BE49-F238E27FC236}">
                <a16:creationId xmlns:a16="http://schemas.microsoft.com/office/drawing/2014/main" id="{52C2EA51-A4F6-9768-540E-30F4DC445CB4}"/>
              </a:ext>
            </a:extLst>
          </p:cNvPr>
          <p:cNvSpPr txBox="1">
            <a:spLocks/>
          </p:cNvSpPr>
          <p:nvPr/>
        </p:nvSpPr>
        <p:spPr bwMode="auto">
          <a:xfrm>
            <a:off x="0" y="-106439"/>
            <a:ext cx="12192000" cy="1161144"/>
          </a:xfrm>
          <a:prstGeom prst="rect">
            <a:avLst/>
          </a:prstGeom>
          <a:solidFill>
            <a:srgbClr val="002060"/>
          </a:solidFill>
          <a:ln>
            <a:noFill/>
          </a:ln>
        </p:spPr>
        <p:txBody>
          <a:bodyPr vert="horz" wrap="square" lIns="121920" tIns="60960" rIns="121920" bIns="60960" numCol="1" anchor="ctr" anchorCtr="0" compatLnSpc="1">
            <a:prstTxWarp prst="textNoShape">
              <a:avLst/>
            </a:prstTxWarp>
            <a:normAutofit/>
          </a:bodyPr>
          <a:lstStyle>
            <a:lvl1pPr algn="l" defTabSz="685800" rtl="0" eaLnBrk="0" fontAlgn="base" hangingPunct="0">
              <a:lnSpc>
                <a:spcPct val="90000"/>
              </a:lnSpc>
              <a:spcBef>
                <a:spcPct val="0"/>
              </a:spcBef>
              <a:spcAft>
                <a:spcPct val="0"/>
              </a:spcAft>
              <a:defRPr sz="3200" kern="1200" baseline="0">
                <a:solidFill>
                  <a:schemeClr val="bg1"/>
                </a:solidFill>
                <a:latin typeface="Open Sans Light" charset="0"/>
                <a:ea typeface="Open Sans Light" charset="0"/>
                <a:cs typeface="Open Sans Light" charset="0"/>
              </a:defRPr>
            </a:lvl1pPr>
            <a:lvl2pPr algn="l" defTabSz="685800" rtl="0" eaLnBrk="0" fontAlgn="base" hangingPunct="0">
              <a:lnSpc>
                <a:spcPct val="90000"/>
              </a:lnSpc>
              <a:spcBef>
                <a:spcPct val="0"/>
              </a:spcBef>
              <a:spcAft>
                <a:spcPct val="0"/>
              </a:spcAft>
              <a:defRPr sz="3300">
                <a:solidFill>
                  <a:srgbClr val="007FA3"/>
                </a:solidFill>
                <a:latin typeface="Open Sans Light" pitchFamily="34" charset="0"/>
                <a:cs typeface="Open Sans Light" pitchFamily="34" charset="0"/>
              </a:defRPr>
            </a:lvl2pPr>
            <a:lvl3pPr algn="l" defTabSz="685800" rtl="0" eaLnBrk="0" fontAlgn="base" hangingPunct="0">
              <a:lnSpc>
                <a:spcPct val="90000"/>
              </a:lnSpc>
              <a:spcBef>
                <a:spcPct val="0"/>
              </a:spcBef>
              <a:spcAft>
                <a:spcPct val="0"/>
              </a:spcAft>
              <a:defRPr sz="3300">
                <a:solidFill>
                  <a:srgbClr val="007FA3"/>
                </a:solidFill>
                <a:latin typeface="Open Sans Light" pitchFamily="34" charset="0"/>
                <a:cs typeface="Open Sans Light" pitchFamily="34" charset="0"/>
              </a:defRPr>
            </a:lvl3pPr>
            <a:lvl4pPr algn="l" defTabSz="685800" rtl="0" eaLnBrk="0" fontAlgn="base" hangingPunct="0">
              <a:lnSpc>
                <a:spcPct val="90000"/>
              </a:lnSpc>
              <a:spcBef>
                <a:spcPct val="0"/>
              </a:spcBef>
              <a:spcAft>
                <a:spcPct val="0"/>
              </a:spcAft>
              <a:defRPr sz="3300">
                <a:solidFill>
                  <a:srgbClr val="007FA3"/>
                </a:solidFill>
                <a:latin typeface="Open Sans Light" pitchFamily="34" charset="0"/>
                <a:cs typeface="Open Sans Light" pitchFamily="34" charset="0"/>
              </a:defRPr>
            </a:lvl4pPr>
            <a:lvl5pPr algn="l" defTabSz="685800" rtl="0" eaLnBrk="0" fontAlgn="base" hangingPunct="0">
              <a:lnSpc>
                <a:spcPct val="90000"/>
              </a:lnSpc>
              <a:spcBef>
                <a:spcPct val="0"/>
              </a:spcBef>
              <a:spcAft>
                <a:spcPct val="0"/>
              </a:spcAft>
              <a:defRPr sz="3300">
                <a:solidFill>
                  <a:srgbClr val="007FA3"/>
                </a:solidFill>
                <a:latin typeface="Open Sans Light" pitchFamily="34" charset="0"/>
                <a:cs typeface="Open Sans Light" pitchFamily="34" charset="0"/>
              </a:defRPr>
            </a:lvl5pPr>
            <a:lvl6pPr marL="457200" algn="l" defTabSz="685800" rtl="0" fontAlgn="base">
              <a:lnSpc>
                <a:spcPct val="90000"/>
              </a:lnSpc>
              <a:spcBef>
                <a:spcPct val="0"/>
              </a:spcBef>
              <a:spcAft>
                <a:spcPct val="0"/>
              </a:spcAft>
              <a:defRPr sz="3300">
                <a:solidFill>
                  <a:srgbClr val="007FA3"/>
                </a:solidFill>
                <a:latin typeface="Open Sans Light" pitchFamily="34" charset="0"/>
                <a:cs typeface="Open Sans Light" pitchFamily="34" charset="0"/>
              </a:defRPr>
            </a:lvl6pPr>
            <a:lvl7pPr marL="914400" algn="l" defTabSz="685800" rtl="0" fontAlgn="base">
              <a:lnSpc>
                <a:spcPct val="90000"/>
              </a:lnSpc>
              <a:spcBef>
                <a:spcPct val="0"/>
              </a:spcBef>
              <a:spcAft>
                <a:spcPct val="0"/>
              </a:spcAft>
              <a:defRPr sz="3300">
                <a:solidFill>
                  <a:srgbClr val="007FA3"/>
                </a:solidFill>
                <a:latin typeface="Open Sans Light" pitchFamily="34" charset="0"/>
                <a:cs typeface="Open Sans Light" pitchFamily="34" charset="0"/>
              </a:defRPr>
            </a:lvl7pPr>
            <a:lvl8pPr marL="1371600" algn="l" defTabSz="685800" rtl="0" fontAlgn="base">
              <a:lnSpc>
                <a:spcPct val="90000"/>
              </a:lnSpc>
              <a:spcBef>
                <a:spcPct val="0"/>
              </a:spcBef>
              <a:spcAft>
                <a:spcPct val="0"/>
              </a:spcAft>
              <a:defRPr sz="3300">
                <a:solidFill>
                  <a:srgbClr val="007FA3"/>
                </a:solidFill>
                <a:latin typeface="Open Sans Light" pitchFamily="34" charset="0"/>
                <a:cs typeface="Open Sans Light" pitchFamily="34" charset="0"/>
              </a:defRPr>
            </a:lvl8pPr>
            <a:lvl9pPr marL="1828800" algn="l" defTabSz="685800" rtl="0" fontAlgn="base">
              <a:lnSpc>
                <a:spcPct val="90000"/>
              </a:lnSpc>
              <a:spcBef>
                <a:spcPct val="0"/>
              </a:spcBef>
              <a:spcAft>
                <a:spcPct val="0"/>
              </a:spcAft>
              <a:defRPr sz="3300">
                <a:solidFill>
                  <a:srgbClr val="007FA3"/>
                </a:solidFill>
                <a:latin typeface="Open Sans Light" pitchFamily="34" charset="0"/>
                <a:cs typeface="Open Sans Light" pitchFamily="34" charset="0"/>
              </a:defRPr>
            </a:lvl9pPr>
          </a:lstStyle>
          <a:p>
            <a:pPr algn="ctr"/>
            <a:r>
              <a:rPr lang="en-GB" sz="4267" dirty="0"/>
              <a:t> </a:t>
            </a:r>
            <a:r>
              <a:rPr lang="en-GB" sz="4267" b="1" dirty="0">
                <a:latin typeface="Open Sans" panose="020B0606030504020204" pitchFamily="34" charset="0"/>
                <a:ea typeface="Open Sans" panose="020B0606030504020204" pitchFamily="34" charset="0"/>
                <a:cs typeface="Open Sans" panose="020B0606030504020204" pitchFamily="34" charset="0"/>
              </a:rPr>
              <a:t>Welcome – Cllr. Vicky Glover-Ward</a:t>
            </a:r>
            <a:endParaRPr lang="en-GB" sz="3733" b="1" dirty="0">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descr="A black background with text and colorful circles&#10;&#10;Description automatically generated">
            <a:extLst>
              <a:ext uri="{FF2B5EF4-FFF2-40B4-BE49-F238E27FC236}">
                <a16:creationId xmlns:a16="http://schemas.microsoft.com/office/drawing/2014/main" id="{F06270E8-1CD8-15F9-4016-5D35E11F4AFC}"/>
              </a:ext>
            </a:extLst>
          </p:cNvPr>
          <p:cNvPicPr>
            <a:picLocks noChangeAspect="1"/>
          </p:cNvPicPr>
          <p:nvPr/>
        </p:nvPicPr>
        <p:blipFill>
          <a:blip r:embed="rId3"/>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1235412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AE6A-CED8-7F79-CAA3-F25E021615AC}"/>
              </a:ext>
            </a:extLst>
          </p:cNvPr>
          <p:cNvSpPr>
            <a:spLocks noGrp="1"/>
          </p:cNvSpPr>
          <p:nvPr>
            <p:ph type="title"/>
          </p:nvPr>
        </p:nvSpPr>
        <p:spPr>
          <a:xfrm>
            <a:off x="0" y="-106439"/>
            <a:ext cx="12192000" cy="1161144"/>
          </a:xfrm>
          <a:solidFill>
            <a:srgbClr val="002060"/>
          </a:solidFill>
        </p:spPr>
        <p:txBody>
          <a:bodyPr/>
          <a:lstStyle/>
          <a:p>
            <a:pPr algn="ctr"/>
            <a:r>
              <a:rPr lang="en-GB" dirty="0"/>
              <a:t> </a:t>
            </a: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Welcome – Cllr. Vicky Glover-Ward</a:t>
            </a:r>
            <a:endParaRPr lang="en-GB" sz="3733"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 name="Content Placeholder 5">
            <a:extLst>
              <a:ext uri="{FF2B5EF4-FFF2-40B4-BE49-F238E27FC236}">
                <a16:creationId xmlns:a16="http://schemas.microsoft.com/office/drawing/2014/main" id="{9FCC7E96-72A0-5B86-5C0A-4C187BAD7EFF}"/>
              </a:ext>
            </a:extLst>
          </p:cNvPr>
          <p:cNvSpPr>
            <a:spLocks noGrp="1"/>
          </p:cNvSpPr>
          <p:nvPr>
            <p:ph idx="1"/>
          </p:nvPr>
        </p:nvSpPr>
        <p:spPr>
          <a:xfrm>
            <a:off x="154818" y="1183542"/>
            <a:ext cx="11703505" cy="5674457"/>
          </a:xfrm>
        </p:spPr>
        <p:txBody>
          <a:bodyPr>
            <a:normAutofit/>
          </a:bodyPr>
          <a:lstStyle/>
          <a:p>
            <a:pPr marL="0" indent="0" algn="ctr">
              <a:lnSpc>
                <a:spcPct val="100000"/>
              </a:lnSpc>
              <a:buNone/>
            </a:pPr>
            <a:r>
              <a:rPr lang="en-GB" sz="3200" b="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AGENDA</a:t>
            </a:r>
          </a:p>
          <a:p>
            <a:pPr marL="0" indent="0" algn="ctr">
              <a:lnSpc>
                <a:spcPct val="100000"/>
              </a:lnSpc>
              <a:buNone/>
            </a:pPr>
            <a:endParaRPr lang="en-GB" sz="200" b="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19:00</a:t>
            </a:r>
            <a:r>
              <a:rPr lang="en-GB" sz="26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		</a:t>
            </a: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Drop-in Session – an opportunity to speak to the Trust, 			Developers, HCC Highways, Councillors and EHDC Officers</a:t>
            </a:r>
            <a:endParaRPr lang="en-GB" sz="600"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en-GB" sz="26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19:20   	Welcome &amp; Introductions by Cllr. Vicky Glover-Ward,</a:t>
            </a:r>
          </a:p>
          <a:p>
            <a:pPr marL="0" indent="0">
              <a:lnSpc>
                <a:spcPct val="100000"/>
              </a:lnSpc>
              <a:buNone/>
            </a:pPr>
            <a:r>
              <a:rPr lang="en-GB" sz="26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Executive Member for Planning &amp; Growth</a:t>
            </a:r>
          </a:p>
          <a:p>
            <a:pPr marL="0" indent="0">
              <a:lnSpc>
                <a:spcPct val="100000"/>
              </a:lnSpc>
              <a:buNone/>
            </a:pP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19:30		EHDC Planning Update and Q&amp;A</a:t>
            </a:r>
          </a:p>
          <a:p>
            <a:pPr marL="0" indent="0">
              <a:lnSpc>
                <a:spcPct val="100000"/>
              </a:lnSpc>
              <a:buNone/>
            </a:pP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19:45	</a:t>
            </a:r>
            <a:r>
              <a:rPr lang="en-GB" sz="26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Community Trust Update and Q&amp;A</a:t>
            </a:r>
          </a:p>
          <a:p>
            <a:pPr marL="0" indent="0">
              <a:lnSpc>
                <a:spcPct val="100000"/>
              </a:lnSpc>
              <a:buNone/>
            </a:pP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20:00 	HCC Highways Update and Q&amp;A</a:t>
            </a:r>
          </a:p>
          <a:p>
            <a:pPr marL="0" indent="0">
              <a:lnSpc>
                <a:spcPct val="100000"/>
              </a:lnSpc>
              <a:buNone/>
            </a:pPr>
            <a:r>
              <a:rPr lang="en-GB" sz="26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20:15		</a:t>
            </a: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Consortium (Developer) Update and Q&amp;A</a:t>
            </a:r>
          </a:p>
          <a:p>
            <a:pPr marL="0" indent="0">
              <a:lnSpc>
                <a:spcPct val="100000"/>
              </a:lnSpc>
              <a:buNone/>
            </a:pPr>
            <a:r>
              <a:rPr lang="en-GB" sz="2600" dirty="0">
                <a:solidFill>
                  <a:srgbClr val="000000"/>
                </a:solidFill>
                <a:latin typeface="Open Sans" panose="020B0606030504020204" pitchFamily="34" charset="0"/>
                <a:ea typeface="Open Sans" panose="020B0606030504020204" pitchFamily="34" charset="0"/>
                <a:cs typeface="Open Sans" panose="020B0606030504020204" pitchFamily="34" charset="0"/>
              </a:rPr>
              <a:t>20:30 	Formal Meeting Close</a:t>
            </a:r>
            <a:endParaRPr lang="en-GB" sz="26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endParaRPr lang="en-GB" dirty="0">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3" name="Picture 2" descr="A black background with text and colorful circles&#10;&#10;Description automatically generated">
            <a:extLst>
              <a:ext uri="{FF2B5EF4-FFF2-40B4-BE49-F238E27FC236}">
                <a16:creationId xmlns:a16="http://schemas.microsoft.com/office/drawing/2014/main" id="{0D83A80C-238C-03E0-36F9-96E424A4A60C}"/>
              </a:ext>
            </a:extLst>
          </p:cNvPr>
          <p:cNvPicPr>
            <a:picLocks noChangeAspect="1"/>
          </p:cNvPicPr>
          <p:nvPr/>
        </p:nvPicPr>
        <p:blipFill>
          <a:blip r:embed="rId3"/>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3110543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FCC7E96-72A0-5B86-5C0A-4C187BAD7EFF}"/>
              </a:ext>
            </a:extLst>
          </p:cNvPr>
          <p:cNvSpPr>
            <a:spLocks noGrp="1"/>
          </p:cNvSpPr>
          <p:nvPr>
            <p:ph idx="1"/>
          </p:nvPr>
        </p:nvSpPr>
        <p:spPr>
          <a:xfrm>
            <a:off x="0" y="1131493"/>
            <a:ext cx="9280633" cy="5316436"/>
          </a:xfrm>
        </p:spPr>
        <p:txBody>
          <a:bodyPr/>
          <a:lstStyle/>
          <a:p>
            <a:pPr marL="0" indent="0" algn="ctr">
              <a:lnSpc>
                <a:spcPct val="100000"/>
              </a:lnSpc>
              <a:buNone/>
            </a:pPr>
            <a:endParaRPr lang="en-GB" b="1" dirty="0">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en-GB" b="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3200" b="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How We’ll Work Together</a:t>
            </a:r>
          </a:p>
          <a:p>
            <a:pPr marL="0" indent="0" algn="ctr">
              <a:lnSpc>
                <a:spcPct val="100000"/>
              </a:lnSpc>
              <a:buNone/>
            </a:pPr>
            <a:endParaRPr lang="en-GB" sz="1600" b="1"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lvl="1"/>
            <a:r>
              <a:rPr lang="en-GB" sz="28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All participants to act in a fair and responsible manner</a:t>
            </a:r>
          </a:p>
          <a:p>
            <a:pPr lvl="1"/>
            <a:r>
              <a:rPr lang="en-GB" sz="2800" dirty="0">
                <a:solidFill>
                  <a:srgbClr val="000000"/>
                </a:solidFill>
                <a:latin typeface="Open Sans" panose="020B0606030504020204" pitchFamily="34" charset="0"/>
                <a:ea typeface="Open Sans" panose="020B0606030504020204" pitchFamily="34" charset="0"/>
                <a:cs typeface="Open Sans" panose="020B0606030504020204" pitchFamily="34" charset="0"/>
              </a:rPr>
              <a:t>Treat all people with respect</a:t>
            </a:r>
          </a:p>
          <a:p>
            <a:pPr lvl="1"/>
            <a:r>
              <a:rPr lang="en-GB" sz="2800" dirty="0">
                <a:solidFill>
                  <a:srgbClr val="000000"/>
                </a:solidFill>
                <a:latin typeface="Open Sans" panose="020B0606030504020204" pitchFamily="34" charset="0"/>
                <a:ea typeface="Open Sans" panose="020B0606030504020204" pitchFamily="34" charset="0"/>
                <a:cs typeface="Open Sans" panose="020B0606030504020204" pitchFamily="34" charset="0"/>
              </a:rPr>
              <a:t>Listen to others</a:t>
            </a:r>
          </a:p>
          <a:p>
            <a:pPr lvl="1"/>
            <a:r>
              <a:rPr lang="en-GB" sz="2800" dirty="0">
                <a:solidFill>
                  <a:srgbClr val="000000"/>
                </a:solidFill>
                <a:latin typeface="Open Sans" panose="020B0606030504020204" pitchFamily="34" charset="0"/>
                <a:ea typeface="Open Sans" panose="020B0606030504020204" pitchFamily="34" charset="0"/>
                <a:cs typeface="Open Sans" panose="020B0606030504020204" pitchFamily="34" charset="0"/>
              </a:rPr>
              <a:t>Allow equal opportunity and time to share views</a:t>
            </a:r>
          </a:p>
          <a:p>
            <a:pPr lvl="1"/>
            <a:r>
              <a:rPr lang="en-GB" sz="2800" dirty="0">
                <a:solidFill>
                  <a:srgbClr val="000000"/>
                </a:solidFill>
                <a:latin typeface="Open Sans" panose="020B0606030504020204" pitchFamily="34" charset="0"/>
                <a:ea typeface="Open Sans" panose="020B0606030504020204" pitchFamily="34" charset="0"/>
                <a:cs typeface="Open Sans" panose="020B0606030504020204" pitchFamily="34" charset="0"/>
              </a:rPr>
              <a:t>Not use inflammatory language or aggressive behaviour</a:t>
            </a:r>
          </a:p>
          <a:p>
            <a:pPr lvl="1"/>
            <a:r>
              <a:rPr lang="en-GB" sz="2800" dirty="0">
                <a:solidFill>
                  <a:srgbClr val="000000"/>
                </a:solidFill>
                <a:latin typeface="Open Sans" panose="020B0606030504020204" pitchFamily="34" charset="0"/>
                <a:ea typeface="Open Sans" panose="020B0606030504020204" pitchFamily="34" charset="0"/>
                <a:cs typeface="Open Sans" panose="020B0606030504020204" pitchFamily="34" charset="0"/>
              </a:rPr>
              <a:t>Focus on comments on the topic for discussion</a:t>
            </a:r>
          </a:p>
        </p:txBody>
      </p:sp>
      <p:sp>
        <p:nvSpPr>
          <p:cNvPr id="5" name="Title 1">
            <a:extLst>
              <a:ext uri="{FF2B5EF4-FFF2-40B4-BE49-F238E27FC236}">
                <a16:creationId xmlns:a16="http://schemas.microsoft.com/office/drawing/2014/main" id="{7266DA21-46EB-E0C4-642B-F35CFB59E907}"/>
              </a:ext>
            </a:extLst>
          </p:cNvPr>
          <p:cNvSpPr>
            <a:spLocks noGrp="1"/>
          </p:cNvSpPr>
          <p:nvPr>
            <p:ph type="title"/>
          </p:nvPr>
        </p:nvSpPr>
        <p:spPr>
          <a:xfrm>
            <a:off x="0" y="-106439"/>
            <a:ext cx="12192000" cy="1161144"/>
          </a:xfrm>
          <a:solidFill>
            <a:srgbClr val="002060"/>
          </a:solidFill>
        </p:spPr>
        <p:txBody>
          <a:bodyPr/>
          <a:lstStyle/>
          <a:p>
            <a:pPr algn="ctr"/>
            <a:r>
              <a:rPr lang="en-GB" dirty="0"/>
              <a:t> </a:t>
            </a: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Welcome – Cllr. Vicky Glover-Ward</a:t>
            </a:r>
            <a:endParaRPr lang="en-GB" sz="3733"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descr="A black background with text and colorful circles&#10;&#10;Description automatically generated">
            <a:extLst>
              <a:ext uri="{FF2B5EF4-FFF2-40B4-BE49-F238E27FC236}">
                <a16:creationId xmlns:a16="http://schemas.microsoft.com/office/drawing/2014/main" id="{1A2EDCEE-7B7F-AB18-E3C6-659CAD38152E}"/>
              </a:ext>
            </a:extLst>
          </p:cNvPr>
          <p:cNvPicPr>
            <a:picLocks noChangeAspect="1"/>
          </p:cNvPicPr>
          <p:nvPr/>
        </p:nvPicPr>
        <p:blipFill>
          <a:blip r:embed="rId3"/>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2170564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7B87624-2440-AA76-7ACD-4ED221AF8DD5}"/>
              </a:ext>
            </a:extLst>
          </p:cNvPr>
          <p:cNvSpPr>
            <a:spLocks noGrp="1"/>
          </p:cNvSpPr>
          <p:nvPr>
            <p:ph idx="1"/>
          </p:nvPr>
        </p:nvSpPr>
        <p:spPr>
          <a:xfrm>
            <a:off x="257670" y="1444801"/>
            <a:ext cx="11139637" cy="4813251"/>
          </a:xfrm>
        </p:spPr>
        <p:txBody>
          <a:bodyPr/>
          <a:lstStyle/>
          <a:p>
            <a:endParaRPr lang="en-GB" sz="2133" dirty="0"/>
          </a:p>
          <a:p>
            <a:pPr marL="0" indent="0">
              <a:buNone/>
            </a:pPr>
            <a:r>
              <a:rPr lang="en-GB" sz="32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How the Forum will work…</a:t>
            </a:r>
          </a:p>
          <a:p>
            <a:pPr marL="0" indent="0">
              <a:buNone/>
            </a:pPr>
            <a:endParaRPr lang="en-GB" dirty="0">
              <a:latin typeface="Open Sans" panose="020B0606030504020204" pitchFamily="34" charset="0"/>
              <a:ea typeface="Open Sans" panose="020B0606030504020204" pitchFamily="34" charset="0"/>
              <a:cs typeface="Open Sans" panose="020B0606030504020204" pitchFamily="34" charset="0"/>
            </a:endParaRPr>
          </a:p>
          <a:p>
            <a:r>
              <a:rPr lang="en-GB" sz="3200" dirty="0">
                <a:solidFill>
                  <a:srgbClr val="000000"/>
                </a:solidFill>
                <a:latin typeface="Open Sans" panose="020B0606030504020204" pitchFamily="34" charset="0"/>
                <a:ea typeface="Open Sans" panose="020B0606030504020204" pitchFamily="34" charset="0"/>
                <a:cs typeface="Open Sans" panose="020B0606030504020204" pitchFamily="34" charset="0"/>
              </a:rPr>
              <a:t>Agenda shaped by outputs of previous Forum</a:t>
            </a:r>
          </a:p>
          <a:p>
            <a:r>
              <a:rPr lang="en-GB" sz="3200" dirty="0">
                <a:solidFill>
                  <a:srgbClr val="000000"/>
                </a:solidFill>
                <a:latin typeface="Open Sans" panose="020B0606030504020204" pitchFamily="34" charset="0"/>
                <a:ea typeface="Open Sans" panose="020B0606030504020204" pitchFamily="34" charset="0"/>
                <a:cs typeface="Open Sans" panose="020B0606030504020204" pitchFamily="34" charset="0"/>
              </a:rPr>
              <a:t>Presentation materials published on Forum website</a:t>
            </a:r>
          </a:p>
          <a:p>
            <a:r>
              <a:rPr lang="en-GB" sz="3200" dirty="0">
                <a:solidFill>
                  <a:srgbClr val="000000"/>
                </a:solidFill>
                <a:latin typeface="Open Sans" panose="020B0606030504020204" pitchFamily="34" charset="0"/>
                <a:ea typeface="Open Sans" panose="020B0606030504020204" pitchFamily="34" charset="0"/>
                <a:cs typeface="Open Sans" panose="020B0606030504020204" pitchFamily="34" charset="0"/>
              </a:rPr>
              <a:t>Actions followed up as agreed at the Forum</a:t>
            </a:r>
          </a:p>
          <a:p>
            <a:r>
              <a:rPr lang="en-GB" sz="3200" dirty="0">
                <a:solidFill>
                  <a:srgbClr val="000000"/>
                </a:solidFill>
                <a:latin typeface="Open Sans" panose="020B0606030504020204" pitchFamily="34" charset="0"/>
                <a:ea typeface="Open Sans" panose="020B0606030504020204" pitchFamily="34" charset="0"/>
                <a:cs typeface="Open Sans" panose="020B0606030504020204" pitchFamily="34" charset="0"/>
              </a:rPr>
              <a:t>Forum email address </a:t>
            </a:r>
            <a:r>
              <a:rPr lang="en-GB" sz="3200" u="sng" dirty="0">
                <a:solidFill>
                  <a:srgbClr val="0563C1"/>
                </a:solidFill>
                <a:latin typeface="Open Sans" panose="020B0606030504020204" pitchFamily="34" charset="0"/>
                <a:ea typeface="Open Sans" panose="020B0606030504020204" pitchFamily="34" charset="0"/>
                <a:cs typeface="Open Sans" panose="020B0606030504020204" pitchFamily="34" charset="0"/>
                <a:hlinkClick r:id="rId3"/>
              </a:rPr>
              <a:t>community.forum@eastherts.gov.uk </a:t>
            </a:r>
            <a:endParaRPr lang="en-GB" sz="3200" u="sng" dirty="0">
              <a:solidFill>
                <a:srgbClr val="0563C1"/>
              </a:solidFill>
              <a:latin typeface="Open Sans" panose="020B0606030504020204" pitchFamily="34" charset="0"/>
              <a:ea typeface="Open Sans" panose="020B0606030504020204" pitchFamily="34" charset="0"/>
              <a:cs typeface="Open Sans" panose="020B0606030504020204" pitchFamily="34" charset="0"/>
            </a:endParaRPr>
          </a:p>
          <a:p>
            <a:r>
              <a:rPr lang="en-GB" sz="3200" dirty="0">
                <a:solidFill>
                  <a:srgbClr val="000000"/>
                </a:solidFill>
                <a:latin typeface="Open Sans" panose="020B0606030504020204" pitchFamily="34" charset="0"/>
                <a:ea typeface="Open Sans" panose="020B0606030504020204" pitchFamily="34" charset="0"/>
                <a:cs typeface="Open Sans" panose="020B0606030504020204" pitchFamily="34" charset="0"/>
              </a:rPr>
              <a:t>Frequently asked questions </a:t>
            </a:r>
            <a:r>
              <a:rPr lang="en-GB" sz="3200" b="1" u="sng" dirty="0">
                <a:solidFill>
                  <a:srgbClr val="0563C1"/>
                </a:solidFill>
                <a:latin typeface="Open Sans" panose="020B0606030504020204" pitchFamily="34" charset="0"/>
                <a:ea typeface="Open Sans" panose="020B0606030504020204" pitchFamily="34" charset="0"/>
                <a:cs typeface="Open Sans" panose="020B0606030504020204" pitchFamily="34" charset="0"/>
                <a:hlinkClick r:id="rId4"/>
              </a:rPr>
              <a:t>FAQs</a:t>
            </a:r>
            <a:r>
              <a:rPr lang="en-GB" sz="3200" dirty="0">
                <a:latin typeface="Open Sans" panose="020B0606030504020204" pitchFamily="34" charset="0"/>
                <a:ea typeface="Open Sans" panose="020B0606030504020204" pitchFamily="34" charset="0"/>
                <a:cs typeface="Open Sans" panose="020B0606030504020204" pitchFamily="34" charset="0"/>
              </a:rPr>
              <a:t>.</a:t>
            </a:r>
          </a:p>
          <a:p>
            <a:endParaRPr lang="en-GB" dirty="0"/>
          </a:p>
        </p:txBody>
      </p:sp>
      <p:sp>
        <p:nvSpPr>
          <p:cNvPr id="4" name="Title 1">
            <a:extLst>
              <a:ext uri="{FF2B5EF4-FFF2-40B4-BE49-F238E27FC236}">
                <a16:creationId xmlns:a16="http://schemas.microsoft.com/office/drawing/2014/main" id="{928775A4-7D4D-66AD-7C02-CE1251F83381}"/>
              </a:ext>
            </a:extLst>
          </p:cNvPr>
          <p:cNvSpPr>
            <a:spLocks noGrp="1"/>
          </p:cNvSpPr>
          <p:nvPr>
            <p:ph type="title"/>
          </p:nvPr>
        </p:nvSpPr>
        <p:spPr>
          <a:xfrm>
            <a:off x="0" y="-106439"/>
            <a:ext cx="12192000" cy="1161144"/>
          </a:xfrm>
          <a:solidFill>
            <a:srgbClr val="002060"/>
          </a:solidFill>
        </p:spPr>
        <p:txBody>
          <a:bodyPr/>
          <a:lstStyle/>
          <a:p>
            <a:pPr algn="ctr"/>
            <a:r>
              <a:rPr lang="en-GB" dirty="0"/>
              <a:t> </a:t>
            </a:r>
            <a:r>
              <a:rPr lang="en-GB" b="1" dirty="0">
                <a:solidFill>
                  <a:schemeClr val="bg1"/>
                </a:solidFill>
              </a:rPr>
              <a:t>Welcome – Cllr. Vicky Glover-Ward</a:t>
            </a:r>
            <a:endParaRPr lang="en-GB" sz="3733" b="1" dirty="0">
              <a:solidFill>
                <a:schemeClr val="bg1"/>
              </a:solidFill>
            </a:endParaRPr>
          </a:p>
        </p:txBody>
      </p:sp>
      <p:pic>
        <p:nvPicPr>
          <p:cNvPr id="2" name="Picture 1" descr="A black background with text and colorful circles&#10;&#10;Description automatically generated">
            <a:extLst>
              <a:ext uri="{FF2B5EF4-FFF2-40B4-BE49-F238E27FC236}">
                <a16:creationId xmlns:a16="http://schemas.microsoft.com/office/drawing/2014/main" id="{B9B43CBC-5E80-A37C-E1AB-A78DCB422AC1}"/>
              </a:ext>
            </a:extLst>
          </p:cNvPr>
          <p:cNvPicPr>
            <a:picLocks noChangeAspect="1"/>
          </p:cNvPicPr>
          <p:nvPr/>
        </p:nvPicPr>
        <p:blipFill>
          <a:blip r:embed="rId5"/>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3054454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p of a city&#10;&#10;AI-generated content may be incorrect.">
            <a:extLst>
              <a:ext uri="{FF2B5EF4-FFF2-40B4-BE49-F238E27FC236}">
                <a16:creationId xmlns:a16="http://schemas.microsoft.com/office/drawing/2014/main" id="{795F08CC-26B2-92C7-E71A-C30FDF366C1F}"/>
              </a:ext>
            </a:extLst>
          </p:cNvPr>
          <p:cNvPicPr>
            <a:picLocks noChangeAspect="1"/>
          </p:cNvPicPr>
          <p:nvPr/>
        </p:nvPicPr>
        <p:blipFill>
          <a:blip r:embed="rId3">
            <a:extLst>
              <a:ext uri="{28A0092B-C50C-407E-A947-70E740481C1C}">
                <a14:useLocalDpi xmlns:a14="http://schemas.microsoft.com/office/drawing/2010/main" val="0"/>
              </a:ext>
            </a:extLst>
          </a:blip>
          <a:srcRect r="575" b="1801"/>
          <a:stretch>
            <a:fillRect/>
          </a:stretch>
        </p:blipFill>
        <p:spPr>
          <a:xfrm>
            <a:off x="0" y="924126"/>
            <a:ext cx="8597462" cy="5933873"/>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79F598B6-06DE-AEAC-C3D2-8A350910C5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19384" y="924126"/>
            <a:ext cx="1684465" cy="3266322"/>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E760DF82-05C6-1E8E-7F3C-DE019E3E77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24424" y="4731776"/>
            <a:ext cx="1674385" cy="1419403"/>
          </a:xfrm>
          <a:prstGeom prst="rect">
            <a:avLst/>
          </a:prstGeom>
        </p:spPr>
      </p:pic>
      <p:pic>
        <p:nvPicPr>
          <p:cNvPr id="11" name="Picture 10">
            <a:extLst>
              <a:ext uri="{FF2B5EF4-FFF2-40B4-BE49-F238E27FC236}">
                <a16:creationId xmlns:a16="http://schemas.microsoft.com/office/drawing/2014/main" id="{AE7FE7E5-EF45-79C7-C487-414832409152}"/>
              </a:ext>
            </a:extLst>
          </p:cNvPr>
          <p:cNvPicPr>
            <a:picLocks noChangeAspect="1"/>
          </p:cNvPicPr>
          <p:nvPr/>
        </p:nvPicPr>
        <p:blipFill>
          <a:blip r:embed="rId6"/>
          <a:stretch>
            <a:fillRect/>
          </a:stretch>
        </p:blipFill>
        <p:spPr>
          <a:xfrm>
            <a:off x="10525772" y="3409544"/>
            <a:ext cx="1656500" cy="3443092"/>
          </a:xfrm>
          <a:prstGeom prst="rect">
            <a:avLst/>
          </a:prstGeom>
        </p:spPr>
      </p:pic>
      <p:sp>
        <p:nvSpPr>
          <p:cNvPr id="12" name="Title 1">
            <a:extLst>
              <a:ext uri="{FF2B5EF4-FFF2-40B4-BE49-F238E27FC236}">
                <a16:creationId xmlns:a16="http://schemas.microsoft.com/office/drawing/2014/main" id="{9AA70C4D-8A2D-3398-E887-10262B62B26D}"/>
              </a:ext>
            </a:extLst>
          </p:cNvPr>
          <p:cNvSpPr>
            <a:spLocks noGrp="1"/>
          </p:cNvSpPr>
          <p:nvPr>
            <p:ph type="title"/>
          </p:nvPr>
        </p:nvSpPr>
        <p:spPr>
          <a:xfrm>
            <a:off x="0" y="1"/>
            <a:ext cx="12192000" cy="924910"/>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Tree>
    <p:extLst>
      <p:ext uri="{BB962C8B-B14F-4D97-AF65-F5344CB8AC3E}">
        <p14:creationId xmlns:p14="http://schemas.microsoft.com/office/powerpoint/2010/main" val="3597402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0C63-1643-53FB-4204-913A0DBCBE77}"/>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91DF443C-F26F-90B6-6291-CD9BF63A2B3D}"/>
              </a:ext>
            </a:extLst>
          </p:cNvPr>
          <p:cNvSpPr>
            <a:spLocks noGrp="1"/>
          </p:cNvSpPr>
          <p:nvPr>
            <p:ph idx="1"/>
          </p:nvPr>
        </p:nvSpPr>
        <p:spPr>
          <a:xfrm>
            <a:off x="545846" y="1743531"/>
            <a:ext cx="4999547" cy="4136160"/>
          </a:xfrm>
        </p:spPr>
        <p:txBody>
          <a:bodyPr>
            <a:normAutofit/>
          </a:bodyPr>
          <a:lstStyle/>
          <a:p>
            <a:pPr marL="0" indent="0" algn="ctr">
              <a:buNone/>
            </a:pPr>
            <a:r>
              <a:rPr lang="en-GB" sz="3800" b="1" u="sng" dirty="0">
                <a:solidFill>
                  <a:srgbClr val="000000"/>
                </a:solidFill>
              </a:rPr>
              <a:t>Recently Determined Applications </a:t>
            </a:r>
          </a:p>
          <a:p>
            <a:pPr marL="0" indent="0">
              <a:buNone/>
            </a:pPr>
            <a:endParaRPr lang="en-GB" sz="1200" dirty="0">
              <a:solidFill>
                <a:srgbClr val="000000"/>
              </a:solidFill>
            </a:endParaRPr>
          </a:p>
          <a:p>
            <a:r>
              <a:rPr lang="en-GB" sz="3200" dirty="0">
                <a:solidFill>
                  <a:srgbClr val="000000"/>
                </a:solidFill>
              </a:rPr>
              <a:t>Roundabout</a:t>
            </a:r>
          </a:p>
          <a:p>
            <a:endParaRPr lang="en-GB" sz="1200" dirty="0"/>
          </a:p>
          <a:p>
            <a:r>
              <a:rPr lang="en-GB" sz="3200" dirty="0">
                <a:solidFill>
                  <a:srgbClr val="000000"/>
                </a:solidFill>
              </a:rPr>
              <a:t>Parcels D, E, F &amp; G</a:t>
            </a:r>
            <a:endParaRPr lang="en-GB" sz="1800" dirty="0">
              <a:solidFill>
                <a:srgbClr val="000000"/>
              </a:solidFill>
            </a:endParaRPr>
          </a:p>
        </p:txBody>
      </p:sp>
      <p:sp>
        <p:nvSpPr>
          <p:cNvPr id="3" name="Content Placeholder 7">
            <a:extLst>
              <a:ext uri="{FF2B5EF4-FFF2-40B4-BE49-F238E27FC236}">
                <a16:creationId xmlns:a16="http://schemas.microsoft.com/office/drawing/2014/main" id="{B41229D8-1B5F-EE5F-C2DA-C5A384FFA6C9}"/>
              </a:ext>
            </a:extLst>
          </p:cNvPr>
          <p:cNvSpPr txBox="1">
            <a:spLocks/>
          </p:cNvSpPr>
          <p:nvPr/>
        </p:nvSpPr>
        <p:spPr>
          <a:xfrm>
            <a:off x="6646609" y="1743531"/>
            <a:ext cx="3802300" cy="46064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600" b="1" u="sng" dirty="0">
                <a:solidFill>
                  <a:srgbClr val="000000"/>
                </a:solidFill>
              </a:rPr>
              <a:t>Current Major Applications </a:t>
            </a:r>
          </a:p>
          <a:p>
            <a:pPr marL="0" indent="0">
              <a:buFont typeface="Arial" panose="020B0604020202020204" pitchFamily="34" charset="0"/>
              <a:buNone/>
            </a:pPr>
            <a:endParaRPr lang="en-GB" sz="900" b="1" dirty="0">
              <a:solidFill>
                <a:srgbClr val="000000"/>
              </a:solidFill>
            </a:endParaRPr>
          </a:p>
          <a:p>
            <a:r>
              <a:rPr lang="en-GB" sz="3000" dirty="0">
                <a:solidFill>
                  <a:srgbClr val="000000"/>
                </a:solidFill>
              </a:rPr>
              <a:t>Parcel D1</a:t>
            </a:r>
          </a:p>
          <a:p>
            <a:endParaRPr lang="en-GB" sz="1200" dirty="0">
              <a:solidFill>
                <a:srgbClr val="000000"/>
              </a:solidFill>
            </a:endParaRPr>
          </a:p>
          <a:p>
            <a:pPr marL="0" indent="0">
              <a:buNone/>
            </a:pPr>
            <a:endParaRPr lang="en-GB" sz="1050" dirty="0">
              <a:solidFill>
                <a:srgbClr val="000000"/>
              </a:solidFill>
            </a:endParaRPr>
          </a:p>
        </p:txBody>
      </p:sp>
      <p:pic>
        <p:nvPicPr>
          <p:cNvPr id="4" name="Picture 3" descr="A black background with text and colorful circles&#10;&#10;Description automatically generated">
            <a:extLst>
              <a:ext uri="{FF2B5EF4-FFF2-40B4-BE49-F238E27FC236}">
                <a16:creationId xmlns:a16="http://schemas.microsoft.com/office/drawing/2014/main" id="{89A28581-ADAF-5797-44C3-F020EFCDFC13}"/>
              </a:ext>
            </a:extLst>
          </p:cNvPr>
          <p:cNvPicPr>
            <a:picLocks noChangeAspect="1"/>
          </p:cNvPicPr>
          <p:nvPr/>
        </p:nvPicPr>
        <p:blipFill>
          <a:blip r:embed="rId3"/>
          <a:srcRect l="6625" t="11797" b="12237"/>
          <a:stretch/>
        </p:blipFill>
        <p:spPr>
          <a:xfrm>
            <a:off x="9772183" y="5206826"/>
            <a:ext cx="2380488" cy="1651174"/>
          </a:xfrm>
          <a:prstGeom prst="rect">
            <a:avLst/>
          </a:prstGeom>
        </p:spPr>
      </p:pic>
    </p:spTree>
    <p:extLst>
      <p:ext uri="{BB962C8B-B14F-4D97-AF65-F5344CB8AC3E}">
        <p14:creationId xmlns:p14="http://schemas.microsoft.com/office/powerpoint/2010/main" val="2781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0D07A9CF-F635-4DA6-1DE3-A5537D100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0A7CE2-1557-D4B2-76C2-1CE854559462}"/>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762C34BA-AA02-0CC1-977D-60A136AE86F5}"/>
              </a:ext>
            </a:extLst>
          </p:cNvPr>
          <p:cNvSpPr>
            <a:spLocks noGrp="1"/>
          </p:cNvSpPr>
          <p:nvPr>
            <p:ph idx="1"/>
          </p:nvPr>
        </p:nvSpPr>
        <p:spPr>
          <a:xfrm>
            <a:off x="110329" y="1976591"/>
            <a:ext cx="6454721" cy="3319320"/>
          </a:xfrm>
        </p:spPr>
        <p:txBody>
          <a:bodyPr>
            <a:normAutofit/>
          </a:bodyPr>
          <a:lstStyle/>
          <a:p>
            <a:r>
              <a:rPr lang="en-GB" sz="3200" b="1" dirty="0">
                <a:solidFill>
                  <a:srgbClr val="000000"/>
                </a:solidFill>
              </a:rPr>
              <a:t>Roundabout</a:t>
            </a:r>
            <a:endParaRPr lang="en-GB" sz="2800" dirty="0">
              <a:solidFill>
                <a:srgbClr val="000000"/>
              </a:solidFill>
            </a:endParaRPr>
          </a:p>
          <a:p>
            <a:pPr lvl="1"/>
            <a:r>
              <a:rPr lang="en-GB" sz="2800" dirty="0">
                <a:solidFill>
                  <a:srgbClr val="000000"/>
                </a:solidFill>
              </a:rPr>
              <a:t>3/25/0794/FUL</a:t>
            </a:r>
          </a:p>
          <a:p>
            <a:pPr marL="0" indent="0">
              <a:buNone/>
            </a:pPr>
            <a:endParaRPr lang="en-GB" dirty="0"/>
          </a:p>
          <a:p>
            <a:endParaRPr lang="en-GB" sz="1800" dirty="0">
              <a:solidFill>
                <a:srgbClr val="000000"/>
              </a:solidFill>
            </a:endParaRPr>
          </a:p>
        </p:txBody>
      </p:sp>
      <p:sp>
        <p:nvSpPr>
          <p:cNvPr id="6" name="TextBox 5">
            <a:extLst>
              <a:ext uri="{FF2B5EF4-FFF2-40B4-BE49-F238E27FC236}">
                <a16:creationId xmlns:a16="http://schemas.microsoft.com/office/drawing/2014/main" id="{F6D1364B-433E-CDBA-2986-B5D6C12CFFCE}"/>
              </a:ext>
            </a:extLst>
          </p:cNvPr>
          <p:cNvSpPr txBox="1"/>
          <p:nvPr/>
        </p:nvSpPr>
        <p:spPr>
          <a:xfrm>
            <a:off x="-283029" y="1308488"/>
            <a:ext cx="8276771" cy="646331"/>
          </a:xfrm>
          <a:prstGeom prst="rect">
            <a:avLst/>
          </a:prstGeom>
          <a:noFill/>
        </p:spPr>
        <p:txBody>
          <a:bodyPr wrap="square">
            <a:spAutoFit/>
          </a:bodyPr>
          <a:lstStyle/>
          <a:p>
            <a:pPr marL="0" indent="0" algn="ctr">
              <a:buNone/>
            </a:pPr>
            <a:r>
              <a:rPr lang="en-GB" sz="3600" b="1" u="sng" dirty="0">
                <a:solidFill>
                  <a:srgbClr val="000000"/>
                </a:solidFill>
              </a:rPr>
              <a:t>Recently Determined Applications </a:t>
            </a:r>
          </a:p>
        </p:txBody>
      </p:sp>
      <p:pic>
        <p:nvPicPr>
          <p:cNvPr id="11" name="Picture 10">
            <a:extLst>
              <a:ext uri="{FF2B5EF4-FFF2-40B4-BE49-F238E27FC236}">
                <a16:creationId xmlns:a16="http://schemas.microsoft.com/office/drawing/2014/main" id="{CCAE0AEF-D613-A89A-8046-935BC6C9B04B}"/>
              </a:ext>
            </a:extLst>
          </p:cNvPr>
          <p:cNvPicPr>
            <a:picLocks noChangeAspect="1"/>
          </p:cNvPicPr>
          <p:nvPr/>
        </p:nvPicPr>
        <p:blipFill>
          <a:blip r:embed="rId3"/>
          <a:stretch>
            <a:fillRect/>
          </a:stretch>
        </p:blipFill>
        <p:spPr>
          <a:xfrm>
            <a:off x="6468178" y="2020135"/>
            <a:ext cx="5613493" cy="4670049"/>
          </a:xfrm>
          <a:prstGeom prst="rect">
            <a:avLst/>
          </a:prstGeom>
        </p:spPr>
      </p:pic>
      <p:pic>
        <p:nvPicPr>
          <p:cNvPr id="13" name="Picture 12">
            <a:extLst>
              <a:ext uri="{FF2B5EF4-FFF2-40B4-BE49-F238E27FC236}">
                <a16:creationId xmlns:a16="http://schemas.microsoft.com/office/drawing/2014/main" id="{E39F7AC7-BCD5-88D9-0900-6B0ABB377E8F}"/>
              </a:ext>
            </a:extLst>
          </p:cNvPr>
          <p:cNvPicPr>
            <a:picLocks noChangeAspect="1"/>
          </p:cNvPicPr>
          <p:nvPr/>
        </p:nvPicPr>
        <p:blipFill>
          <a:blip r:embed="rId4"/>
          <a:srcRect t="5401" r="9633" b="6829"/>
          <a:stretch>
            <a:fillRect/>
          </a:stretch>
        </p:blipFill>
        <p:spPr>
          <a:xfrm>
            <a:off x="363257" y="3038861"/>
            <a:ext cx="5932175" cy="3651323"/>
          </a:xfrm>
          <a:prstGeom prst="rect">
            <a:avLst/>
          </a:prstGeom>
        </p:spPr>
      </p:pic>
    </p:spTree>
    <p:extLst>
      <p:ext uri="{BB962C8B-B14F-4D97-AF65-F5344CB8AC3E}">
        <p14:creationId xmlns:p14="http://schemas.microsoft.com/office/powerpoint/2010/main" val="1558408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7B0E9E30-3E7E-E36D-0FAF-7CE22F6C81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42A13-DA0B-EB95-F3D2-BC122D836A66}"/>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endPar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8" name="Content Placeholder 7">
            <a:extLst>
              <a:ext uri="{FF2B5EF4-FFF2-40B4-BE49-F238E27FC236}">
                <a16:creationId xmlns:a16="http://schemas.microsoft.com/office/drawing/2014/main" id="{693209E2-EE0A-A785-17E0-77F20999BFCA}"/>
              </a:ext>
            </a:extLst>
          </p:cNvPr>
          <p:cNvSpPr>
            <a:spLocks noGrp="1"/>
          </p:cNvSpPr>
          <p:nvPr>
            <p:ph idx="1"/>
          </p:nvPr>
        </p:nvSpPr>
        <p:spPr>
          <a:xfrm>
            <a:off x="152556" y="2673061"/>
            <a:ext cx="6454721" cy="3990569"/>
          </a:xfrm>
        </p:spPr>
        <p:txBody>
          <a:bodyPr>
            <a:normAutofit/>
          </a:bodyPr>
          <a:lstStyle/>
          <a:p>
            <a:r>
              <a:rPr lang="en-GB" sz="3200" b="1" dirty="0">
                <a:solidFill>
                  <a:srgbClr val="000000"/>
                </a:solidFill>
              </a:rPr>
              <a:t>Parcels D, E, F &amp; G</a:t>
            </a:r>
            <a:r>
              <a:rPr lang="en-GB" sz="3200" dirty="0">
                <a:solidFill>
                  <a:srgbClr val="000000"/>
                </a:solidFill>
              </a:rPr>
              <a:t> </a:t>
            </a:r>
          </a:p>
          <a:p>
            <a:pPr lvl="1"/>
            <a:r>
              <a:rPr lang="en-GB" sz="2800" dirty="0">
                <a:solidFill>
                  <a:srgbClr val="000000"/>
                </a:solidFill>
              </a:rPr>
              <a:t>3/25/0485/REM                                     </a:t>
            </a:r>
            <a:endParaRPr lang="en-GB" sz="1400" dirty="0">
              <a:solidFill>
                <a:srgbClr val="000000"/>
              </a:solidFill>
            </a:endParaRPr>
          </a:p>
        </p:txBody>
      </p:sp>
      <p:pic>
        <p:nvPicPr>
          <p:cNvPr id="4" name="Picture 3" descr="A black background with text and colorful circles&#10;&#10;Description automatically generated">
            <a:extLst>
              <a:ext uri="{FF2B5EF4-FFF2-40B4-BE49-F238E27FC236}">
                <a16:creationId xmlns:a16="http://schemas.microsoft.com/office/drawing/2014/main" id="{B0B2845B-63A3-36B3-C1D0-F0D0F608BCA0}"/>
              </a:ext>
            </a:extLst>
          </p:cNvPr>
          <p:cNvPicPr>
            <a:picLocks noChangeAspect="1"/>
          </p:cNvPicPr>
          <p:nvPr/>
        </p:nvPicPr>
        <p:blipFill>
          <a:blip r:embed="rId3"/>
          <a:srcRect l="6625" t="11797" b="12237"/>
          <a:stretch/>
        </p:blipFill>
        <p:spPr>
          <a:xfrm>
            <a:off x="9811512" y="5300720"/>
            <a:ext cx="2380488" cy="1651174"/>
          </a:xfrm>
          <a:prstGeom prst="rect">
            <a:avLst/>
          </a:prstGeom>
        </p:spPr>
      </p:pic>
      <p:pic>
        <p:nvPicPr>
          <p:cNvPr id="13" name="Picture 12" descr="A path between grass and buildings&#10;&#10;AI-generated content may be incorrect.">
            <a:extLst>
              <a:ext uri="{FF2B5EF4-FFF2-40B4-BE49-F238E27FC236}">
                <a16:creationId xmlns:a16="http://schemas.microsoft.com/office/drawing/2014/main" id="{55556B4B-8AA4-799A-4F55-828B1AA00255}"/>
              </a:ext>
            </a:extLst>
          </p:cNvPr>
          <p:cNvPicPr>
            <a:picLocks noChangeAspect="1"/>
          </p:cNvPicPr>
          <p:nvPr/>
        </p:nvPicPr>
        <p:blipFill>
          <a:blip r:embed="rId4">
            <a:extLst>
              <a:ext uri="{28A0092B-C50C-407E-A947-70E740481C1C}">
                <a14:useLocalDpi xmlns:a14="http://schemas.microsoft.com/office/drawing/2010/main" val="0"/>
              </a:ext>
            </a:extLst>
          </a:blip>
          <a:srcRect t="29658" r="6194" b="8291"/>
          <a:stretch>
            <a:fillRect/>
          </a:stretch>
        </p:blipFill>
        <p:spPr>
          <a:xfrm>
            <a:off x="86093" y="3656286"/>
            <a:ext cx="6254549" cy="3102995"/>
          </a:xfrm>
          <a:prstGeom prst="rect">
            <a:avLst/>
          </a:prstGeom>
        </p:spPr>
      </p:pic>
      <p:pic>
        <p:nvPicPr>
          <p:cNvPr id="21" name="Picture 20">
            <a:extLst>
              <a:ext uri="{FF2B5EF4-FFF2-40B4-BE49-F238E27FC236}">
                <a16:creationId xmlns:a16="http://schemas.microsoft.com/office/drawing/2014/main" id="{A8B31501-7429-6175-E62F-D2E8882C58B8}"/>
              </a:ext>
            </a:extLst>
          </p:cNvPr>
          <p:cNvPicPr>
            <a:picLocks noChangeAspect="1"/>
          </p:cNvPicPr>
          <p:nvPr/>
        </p:nvPicPr>
        <p:blipFill>
          <a:blip r:embed="rId5"/>
          <a:srcRect l="6176" r="19581" b="2982"/>
          <a:stretch>
            <a:fillRect/>
          </a:stretch>
        </p:blipFill>
        <p:spPr>
          <a:xfrm>
            <a:off x="6513095" y="1308488"/>
            <a:ext cx="5593853" cy="3982135"/>
          </a:xfrm>
          <a:prstGeom prst="rect">
            <a:avLst/>
          </a:prstGeom>
        </p:spPr>
      </p:pic>
      <p:sp>
        <p:nvSpPr>
          <p:cNvPr id="22" name="TextBox 21">
            <a:extLst>
              <a:ext uri="{FF2B5EF4-FFF2-40B4-BE49-F238E27FC236}">
                <a16:creationId xmlns:a16="http://schemas.microsoft.com/office/drawing/2014/main" id="{F5C52614-C68E-790D-B75B-C70E5DB3EA75}"/>
              </a:ext>
            </a:extLst>
          </p:cNvPr>
          <p:cNvSpPr txBox="1"/>
          <p:nvPr/>
        </p:nvSpPr>
        <p:spPr>
          <a:xfrm>
            <a:off x="276726" y="1308488"/>
            <a:ext cx="5354053" cy="1200329"/>
          </a:xfrm>
          <a:prstGeom prst="rect">
            <a:avLst/>
          </a:prstGeom>
          <a:noFill/>
        </p:spPr>
        <p:txBody>
          <a:bodyPr wrap="square">
            <a:spAutoFit/>
          </a:bodyPr>
          <a:lstStyle/>
          <a:p>
            <a:pPr marL="0" indent="0" algn="ctr">
              <a:buNone/>
            </a:pPr>
            <a:r>
              <a:rPr lang="en-GB" sz="3600" b="1" u="sng" dirty="0">
                <a:solidFill>
                  <a:srgbClr val="000000"/>
                </a:solidFill>
              </a:rPr>
              <a:t>Recently Determined                          Applications </a:t>
            </a:r>
          </a:p>
        </p:txBody>
      </p:sp>
    </p:spTree>
    <p:extLst>
      <p:ext uri="{BB962C8B-B14F-4D97-AF65-F5344CB8AC3E}">
        <p14:creationId xmlns:p14="http://schemas.microsoft.com/office/powerpoint/2010/main" val="2428629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062F997D-C150-471B-AACF-CF2CF24AB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DD33FD-2AC0-1691-28FB-BB299A63FDEC}"/>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3" name="Content Placeholder 7">
            <a:extLst>
              <a:ext uri="{FF2B5EF4-FFF2-40B4-BE49-F238E27FC236}">
                <a16:creationId xmlns:a16="http://schemas.microsoft.com/office/drawing/2014/main" id="{E82BFBCA-2788-B926-FA42-DE5003260314}"/>
              </a:ext>
            </a:extLst>
          </p:cNvPr>
          <p:cNvSpPr txBox="1">
            <a:spLocks/>
          </p:cNvSpPr>
          <p:nvPr/>
        </p:nvSpPr>
        <p:spPr>
          <a:xfrm>
            <a:off x="396616" y="1954818"/>
            <a:ext cx="4853811" cy="50462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b="1" dirty="0">
                <a:solidFill>
                  <a:srgbClr val="000000"/>
                </a:solidFill>
              </a:rPr>
              <a:t>Parcel D1                                                  </a:t>
            </a:r>
            <a:r>
              <a:rPr lang="en-GB" sz="3000" dirty="0">
                <a:solidFill>
                  <a:srgbClr val="000000"/>
                </a:solidFill>
              </a:rPr>
              <a:t>3/20/1622/OUT                                      64 dwellings</a:t>
            </a:r>
          </a:p>
          <a:p>
            <a:endParaRPr lang="en-GB" sz="1100" dirty="0">
              <a:solidFill>
                <a:srgbClr val="000000"/>
              </a:solidFill>
            </a:endParaRPr>
          </a:p>
          <a:p>
            <a:pPr marL="0" indent="0">
              <a:buNone/>
            </a:pPr>
            <a:endParaRPr lang="en-GB" sz="1050" dirty="0">
              <a:solidFill>
                <a:srgbClr val="000000"/>
              </a:solidFill>
            </a:endParaRPr>
          </a:p>
        </p:txBody>
      </p:sp>
      <p:pic>
        <p:nvPicPr>
          <p:cNvPr id="4" name="Picture 3" descr="A black background with text and colorful circles&#10;&#10;Description automatically generated">
            <a:extLst>
              <a:ext uri="{FF2B5EF4-FFF2-40B4-BE49-F238E27FC236}">
                <a16:creationId xmlns:a16="http://schemas.microsoft.com/office/drawing/2014/main" id="{ACCDBCEE-4E17-6E26-9FD8-15BC56D4189F}"/>
              </a:ext>
            </a:extLst>
          </p:cNvPr>
          <p:cNvPicPr>
            <a:picLocks noChangeAspect="1"/>
          </p:cNvPicPr>
          <p:nvPr/>
        </p:nvPicPr>
        <p:blipFill>
          <a:blip r:embed="rId3"/>
          <a:srcRect l="6625" t="11797" b="12237"/>
          <a:stretch/>
        </p:blipFill>
        <p:spPr>
          <a:xfrm>
            <a:off x="9811512" y="5349882"/>
            <a:ext cx="2380488" cy="1651174"/>
          </a:xfrm>
          <a:prstGeom prst="rect">
            <a:avLst/>
          </a:prstGeom>
        </p:spPr>
      </p:pic>
      <p:pic>
        <p:nvPicPr>
          <p:cNvPr id="9" name="Picture 8">
            <a:extLst>
              <a:ext uri="{FF2B5EF4-FFF2-40B4-BE49-F238E27FC236}">
                <a16:creationId xmlns:a16="http://schemas.microsoft.com/office/drawing/2014/main" id="{8396A45C-24E7-2E0E-379D-3EBB4FAB9A04}"/>
              </a:ext>
            </a:extLst>
          </p:cNvPr>
          <p:cNvPicPr>
            <a:picLocks noChangeAspect="1"/>
          </p:cNvPicPr>
          <p:nvPr/>
        </p:nvPicPr>
        <p:blipFill>
          <a:blip r:embed="rId4"/>
          <a:srcRect t="1588" b="2791"/>
          <a:stretch>
            <a:fillRect/>
          </a:stretch>
        </p:blipFill>
        <p:spPr>
          <a:xfrm>
            <a:off x="396616" y="3290058"/>
            <a:ext cx="5546557" cy="3471686"/>
          </a:xfrm>
          <a:prstGeom prst="rect">
            <a:avLst/>
          </a:prstGeom>
        </p:spPr>
      </p:pic>
      <p:pic>
        <p:nvPicPr>
          <p:cNvPr id="11" name="Picture 10" descr="A map of a neighborhood&#10;&#10;AI-generated content may be incorrect.">
            <a:extLst>
              <a:ext uri="{FF2B5EF4-FFF2-40B4-BE49-F238E27FC236}">
                <a16:creationId xmlns:a16="http://schemas.microsoft.com/office/drawing/2014/main" id="{6C20F071-8DF7-426C-BF30-4CBFEB4FE8A7}"/>
              </a:ext>
            </a:extLst>
          </p:cNvPr>
          <p:cNvPicPr>
            <a:picLocks noChangeAspect="1"/>
          </p:cNvPicPr>
          <p:nvPr/>
        </p:nvPicPr>
        <p:blipFill>
          <a:blip r:embed="rId5">
            <a:extLst>
              <a:ext uri="{28A0092B-C50C-407E-A947-70E740481C1C}">
                <a14:useLocalDpi xmlns:a14="http://schemas.microsoft.com/office/drawing/2010/main" val="0"/>
              </a:ext>
            </a:extLst>
          </a:blip>
          <a:srcRect t="595" b="3281"/>
          <a:stretch>
            <a:fillRect/>
          </a:stretch>
        </p:blipFill>
        <p:spPr>
          <a:xfrm>
            <a:off x="7087934" y="1323472"/>
            <a:ext cx="4595897" cy="4162927"/>
          </a:xfrm>
          <a:prstGeom prst="rect">
            <a:avLst/>
          </a:prstGeom>
        </p:spPr>
      </p:pic>
      <p:sp>
        <p:nvSpPr>
          <p:cNvPr id="12" name="TextBox 11">
            <a:extLst>
              <a:ext uri="{FF2B5EF4-FFF2-40B4-BE49-F238E27FC236}">
                <a16:creationId xmlns:a16="http://schemas.microsoft.com/office/drawing/2014/main" id="{E2CB5221-4AC1-EA68-0A15-E4E7B4BF555A}"/>
              </a:ext>
            </a:extLst>
          </p:cNvPr>
          <p:cNvSpPr txBox="1"/>
          <p:nvPr/>
        </p:nvSpPr>
        <p:spPr>
          <a:xfrm>
            <a:off x="276726" y="1308488"/>
            <a:ext cx="5785916" cy="646331"/>
          </a:xfrm>
          <a:prstGeom prst="rect">
            <a:avLst/>
          </a:prstGeom>
          <a:noFill/>
        </p:spPr>
        <p:txBody>
          <a:bodyPr wrap="square">
            <a:spAutoFit/>
          </a:bodyPr>
          <a:lstStyle/>
          <a:p>
            <a:pPr marL="0" indent="0" algn="ctr">
              <a:buNone/>
            </a:pPr>
            <a:r>
              <a:rPr lang="en-GB" sz="3600" b="1" u="sng" dirty="0">
                <a:solidFill>
                  <a:srgbClr val="000000"/>
                </a:solidFill>
              </a:rPr>
              <a:t>Current Major Applications </a:t>
            </a:r>
          </a:p>
        </p:txBody>
      </p:sp>
    </p:spTree>
    <p:extLst>
      <p:ext uri="{BB962C8B-B14F-4D97-AF65-F5344CB8AC3E}">
        <p14:creationId xmlns:p14="http://schemas.microsoft.com/office/powerpoint/2010/main" val="1679852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FAFB5559-D1E5-3DAA-A78E-CDB0CD0F02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AC077E-6695-A9F0-1323-7AAE619CC2E8}"/>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451D8EC6-3A0F-BE31-665E-FBD44671FEBB}"/>
              </a:ext>
            </a:extLst>
          </p:cNvPr>
          <p:cNvSpPr>
            <a:spLocks noGrp="1"/>
          </p:cNvSpPr>
          <p:nvPr>
            <p:ph idx="1"/>
          </p:nvPr>
        </p:nvSpPr>
        <p:spPr>
          <a:xfrm>
            <a:off x="299962" y="1570930"/>
            <a:ext cx="10948141" cy="4987186"/>
          </a:xfrm>
        </p:spPr>
        <p:txBody>
          <a:bodyPr>
            <a:normAutofit/>
          </a:bodyPr>
          <a:lstStyle/>
          <a:p>
            <a:pPr marL="0" indent="0">
              <a:buNone/>
            </a:pPr>
            <a:r>
              <a:rPr lang="en-GB" sz="4000" b="1" u="sng" dirty="0">
                <a:solidFill>
                  <a:srgbClr val="000000"/>
                </a:solidFill>
              </a:rPr>
              <a:t>Infrastructure</a:t>
            </a:r>
          </a:p>
          <a:p>
            <a:pPr marL="0" indent="0">
              <a:buNone/>
            </a:pPr>
            <a:endParaRPr lang="en-GB" b="1" dirty="0">
              <a:solidFill>
                <a:srgbClr val="000000"/>
              </a:solidFill>
            </a:endParaRPr>
          </a:p>
          <a:p>
            <a:r>
              <a:rPr lang="en-GB" sz="3200" dirty="0">
                <a:solidFill>
                  <a:srgbClr val="000000"/>
                </a:solidFill>
              </a:rPr>
              <a:t>Allotments</a:t>
            </a:r>
          </a:p>
          <a:p>
            <a:r>
              <a:rPr lang="en-GB" sz="3200" dirty="0">
                <a:solidFill>
                  <a:srgbClr val="000000"/>
                </a:solidFill>
              </a:rPr>
              <a:t>Hoggates Park</a:t>
            </a:r>
          </a:p>
          <a:p>
            <a:r>
              <a:rPr lang="en-GB" sz="3200" dirty="0">
                <a:solidFill>
                  <a:srgbClr val="000000"/>
                </a:solidFill>
              </a:rPr>
              <a:t>Foxdells Farm</a:t>
            </a:r>
          </a:p>
          <a:p>
            <a:r>
              <a:rPr lang="en-GB" sz="3200" dirty="0">
                <a:solidFill>
                  <a:srgbClr val="000000"/>
                </a:solidFill>
              </a:rPr>
              <a:t>Neighbourhood Centres                                                                            </a:t>
            </a:r>
            <a:r>
              <a:rPr lang="en-GB" dirty="0">
                <a:solidFill>
                  <a:srgbClr val="000000"/>
                </a:solidFill>
              </a:rPr>
              <a:t>(Eastern and Western)</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551798A4-B120-5409-55BD-2967479DB504}"/>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6" name="Picture 5" descr="A garden with people walking around&#10;&#10;AI-generated content may be incorrect.">
            <a:extLst>
              <a:ext uri="{FF2B5EF4-FFF2-40B4-BE49-F238E27FC236}">
                <a16:creationId xmlns:a16="http://schemas.microsoft.com/office/drawing/2014/main" id="{686EDFA4-86BE-7280-55BC-894B397FA902}"/>
              </a:ext>
            </a:extLst>
          </p:cNvPr>
          <p:cNvPicPr>
            <a:picLocks noChangeAspect="1"/>
          </p:cNvPicPr>
          <p:nvPr/>
        </p:nvPicPr>
        <p:blipFill>
          <a:blip r:embed="rId4">
            <a:extLst>
              <a:ext uri="{28A0092B-C50C-407E-A947-70E740481C1C}">
                <a14:useLocalDpi xmlns:a14="http://schemas.microsoft.com/office/drawing/2010/main" val="0"/>
              </a:ext>
            </a:extLst>
          </a:blip>
          <a:srcRect l="6623" t="10526" r="5615" b="25790"/>
          <a:stretch>
            <a:fillRect/>
          </a:stretch>
        </p:blipFill>
        <p:spPr>
          <a:xfrm>
            <a:off x="5251353" y="1475312"/>
            <a:ext cx="6640685" cy="3614045"/>
          </a:xfrm>
          <a:prstGeom prst="rect">
            <a:avLst/>
          </a:prstGeom>
        </p:spPr>
      </p:pic>
      <p:sp>
        <p:nvSpPr>
          <p:cNvPr id="4" name="TextBox 3">
            <a:extLst>
              <a:ext uri="{FF2B5EF4-FFF2-40B4-BE49-F238E27FC236}">
                <a16:creationId xmlns:a16="http://schemas.microsoft.com/office/drawing/2014/main" id="{B2EEB633-C71F-5189-A4F1-DA437F3DA8AC}"/>
              </a:ext>
            </a:extLst>
          </p:cNvPr>
          <p:cNvSpPr txBox="1"/>
          <p:nvPr/>
        </p:nvSpPr>
        <p:spPr>
          <a:xfrm>
            <a:off x="5251353" y="5089357"/>
            <a:ext cx="3062468" cy="369332"/>
          </a:xfrm>
          <a:prstGeom prst="rect">
            <a:avLst/>
          </a:prstGeom>
          <a:noFill/>
        </p:spPr>
        <p:txBody>
          <a:bodyPr wrap="square" rtlCol="0">
            <a:spAutoFit/>
          </a:bodyPr>
          <a:lstStyle/>
          <a:p>
            <a:r>
              <a:rPr lang="en-GB" i="1" dirty="0"/>
              <a:t>NEAP at Hoggates Park</a:t>
            </a:r>
          </a:p>
        </p:txBody>
      </p:sp>
    </p:spTree>
    <p:extLst>
      <p:ext uri="{BB962C8B-B14F-4D97-AF65-F5344CB8AC3E}">
        <p14:creationId xmlns:p14="http://schemas.microsoft.com/office/powerpoint/2010/main" val="4121255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441A6D4C-22D5-FE5C-1E06-F6F608D5F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DBEF0-140D-D862-2CDD-217353091A7A}"/>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562A99C6-D9E5-02B8-7C12-44D23C82E181}"/>
              </a:ext>
            </a:extLst>
          </p:cNvPr>
          <p:cNvSpPr>
            <a:spLocks noGrp="1"/>
          </p:cNvSpPr>
          <p:nvPr>
            <p:ph idx="1"/>
          </p:nvPr>
        </p:nvSpPr>
        <p:spPr>
          <a:xfrm>
            <a:off x="270465" y="1336186"/>
            <a:ext cx="10948141" cy="4987186"/>
          </a:xfrm>
        </p:spPr>
        <p:txBody>
          <a:bodyPr>
            <a:normAutofit/>
          </a:bodyPr>
          <a:lstStyle/>
          <a:p>
            <a:pPr marL="0" indent="0">
              <a:buNone/>
            </a:pPr>
            <a:r>
              <a:rPr lang="en-GB" sz="4000" b="1" u="sng" dirty="0">
                <a:solidFill>
                  <a:srgbClr val="000000"/>
                </a:solidFill>
              </a:rPr>
              <a:t>Infrastructure</a:t>
            </a:r>
          </a:p>
          <a:p>
            <a:r>
              <a:rPr lang="en-GB" sz="3200" dirty="0">
                <a:solidFill>
                  <a:srgbClr val="000000"/>
                </a:solidFill>
              </a:rPr>
              <a:t>Allotments</a:t>
            </a:r>
          </a:p>
          <a:p>
            <a:pPr lvl="1"/>
            <a:r>
              <a:rPr lang="en-GB" sz="2800" dirty="0">
                <a:solidFill>
                  <a:srgbClr val="000000"/>
                </a:solidFill>
              </a:rPr>
              <a:t>3/25/0033/REM</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5850E61D-64D7-7424-0532-029746B1D822}"/>
              </a:ext>
            </a:extLst>
          </p:cNvPr>
          <p:cNvPicPr>
            <a:picLocks noChangeAspect="1"/>
          </p:cNvPicPr>
          <p:nvPr/>
        </p:nvPicPr>
        <p:blipFill>
          <a:blip r:embed="rId3"/>
          <a:srcRect l="6625" t="11797" b="12237"/>
          <a:stretch/>
        </p:blipFill>
        <p:spPr>
          <a:xfrm>
            <a:off x="9438968" y="1336186"/>
            <a:ext cx="2753032" cy="1909581"/>
          </a:xfrm>
          <a:prstGeom prst="rect">
            <a:avLst/>
          </a:prstGeom>
        </p:spPr>
      </p:pic>
      <p:pic>
        <p:nvPicPr>
          <p:cNvPr id="10" name="Picture 9">
            <a:extLst>
              <a:ext uri="{FF2B5EF4-FFF2-40B4-BE49-F238E27FC236}">
                <a16:creationId xmlns:a16="http://schemas.microsoft.com/office/drawing/2014/main" id="{1937C904-25FA-C2EE-52E2-7A2F9668E212}"/>
              </a:ext>
            </a:extLst>
          </p:cNvPr>
          <p:cNvPicPr>
            <a:picLocks noChangeAspect="1"/>
          </p:cNvPicPr>
          <p:nvPr/>
        </p:nvPicPr>
        <p:blipFill>
          <a:blip r:embed="rId4"/>
          <a:srcRect t="11730"/>
          <a:stretch>
            <a:fillRect/>
          </a:stretch>
        </p:blipFill>
        <p:spPr>
          <a:xfrm>
            <a:off x="642481" y="3070814"/>
            <a:ext cx="10576125" cy="3654450"/>
          </a:xfrm>
          <a:prstGeom prst="rect">
            <a:avLst/>
          </a:prstGeom>
        </p:spPr>
      </p:pic>
    </p:spTree>
    <p:extLst>
      <p:ext uri="{BB962C8B-B14F-4D97-AF65-F5344CB8AC3E}">
        <p14:creationId xmlns:p14="http://schemas.microsoft.com/office/powerpoint/2010/main" val="1245731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97BBE967-5908-7ACA-A911-51A00133E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DD452D-9B10-4F17-9E36-758C1BCD71F4}"/>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587BADDE-8AB3-C769-55C5-C8EA39D57EFB}"/>
              </a:ext>
            </a:extLst>
          </p:cNvPr>
          <p:cNvSpPr>
            <a:spLocks noGrp="1"/>
          </p:cNvSpPr>
          <p:nvPr>
            <p:ph idx="1"/>
          </p:nvPr>
        </p:nvSpPr>
        <p:spPr>
          <a:xfrm>
            <a:off x="299962" y="1570930"/>
            <a:ext cx="10948141" cy="4987186"/>
          </a:xfrm>
        </p:spPr>
        <p:txBody>
          <a:bodyPr>
            <a:normAutofit/>
          </a:bodyPr>
          <a:lstStyle/>
          <a:p>
            <a:pPr marL="0" indent="0">
              <a:buNone/>
            </a:pPr>
            <a:r>
              <a:rPr lang="en-GB" sz="4000" b="1" u="sng" dirty="0">
                <a:solidFill>
                  <a:srgbClr val="000000"/>
                </a:solidFill>
              </a:rPr>
              <a:t>Infrastructure</a:t>
            </a:r>
          </a:p>
          <a:p>
            <a:r>
              <a:rPr lang="en-GB" sz="3200" dirty="0">
                <a:solidFill>
                  <a:srgbClr val="000000"/>
                </a:solidFill>
              </a:rPr>
              <a:t>Allotments</a:t>
            </a:r>
          </a:p>
          <a:p>
            <a:pPr lvl="1"/>
            <a:r>
              <a:rPr lang="en-GB" sz="2800" dirty="0">
                <a:solidFill>
                  <a:srgbClr val="000000"/>
                </a:solidFill>
              </a:rPr>
              <a:t>3/25/0033/REM</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712F09D5-3AF8-65E3-5287-F8C343835151}"/>
              </a:ext>
            </a:extLst>
          </p:cNvPr>
          <p:cNvPicPr>
            <a:picLocks noChangeAspect="1"/>
          </p:cNvPicPr>
          <p:nvPr/>
        </p:nvPicPr>
        <p:blipFill>
          <a:blip r:embed="rId3"/>
          <a:srcRect l="6625" t="11797" b="12237"/>
          <a:stretch/>
        </p:blipFill>
        <p:spPr>
          <a:xfrm>
            <a:off x="5459251" y="1336186"/>
            <a:ext cx="2753032" cy="1909581"/>
          </a:xfrm>
          <a:prstGeom prst="rect">
            <a:avLst/>
          </a:prstGeom>
        </p:spPr>
      </p:pic>
      <p:pic>
        <p:nvPicPr>
          <p:cNvPr id="5" name="Picture 4" descr="A map of a farm&#10;&#10;AI-generated content may be incorrect.">
            <a:extLst>
              <a:ext uri="{FF2B5EF4-FFF2-40B4-BE49-F238E27FC236}">
                <a16:creationId xmlns:a16="http://schemas.microsoft.com/office/drawing/2014/main" id="{7BB6AEE3-6645-46AB-4755-B4DCA7171382}"/>
              </a:ext>
            </a:extLst>
          </p:cNvPr>
          <p:cNvPicPr>
            <a:picLocks noChangeAspect="1"/>
          </p:cNvPicPr>
          <p:nvPr/>
        </p:nvPicPr>
        <p:blipFill>
          <a:blip r:embed="rId4">
            <a:extLst>
              <a:ext uri="{28A0092B-C50C-407E-A947-70E740481C1C}">
                <a14:useLocalDpi xmlns:a14="http://schemas.microsoft.com/office/drawing/2010/main" val="0"/>
              </a:ext>
            </a:extLst>
          </a:blip>
          <a:srcRect l="19229" t="4602" r="6355"/>
          <a:stretch>
            <a:fillRect/>
          </a:stretch>
        </p:blipFill>
        <p:spPr>
          <a:xfrm>
            <a:off x="9216737" y="1289989"/>
            <a:ext cx="2892135" cy="5500493"/>
          </a:xfrm>
          <a:prstGeom prst="rect">
            <a:avLst/>
          </a:prstGeom>
        </p:spPr>
      </p:pic>
      <p:pic>
        <p:nvPicPr>
          <p:cNvPr id="7" name="Picture 6" descr="A tree branch in a field&#10;&#10;AI-generated content may be incorrect.">
            <a:extLst>
              <a:ext uri="{FF2B5EF4-FFF2-40B4-BE49-F238E27FC236}">
                <a16:creationId xmlns:a16="http://schemas.microsoft.com/office/drawing/2014/main" id="{878628D0-DA26-5D10-A97B-F65FB929FDBD}"/>
              </a:ext>
            </a:extLst>
          </p:cNvPr>
          <p:cNvPicPr>
            <a:picLocks noChangeAspect="1"/>
          </p:cNvPicPr>
          <p:nvPr/>
        </p:nvPicPr>
        <p:blipFill>
          <a:blip r:embed="rId5">
            <a:extLst>
              <a:ext uri="{28A0092B-C50C-407E-A947-70E740481C1C}">
                <a14:useLocalDpi xmlns:a14="http://schemas.microsoft.com/office/drawing/2010/main" val="0"/>
              </a:ext>
            </a:extLst>
          </a:blip>
          <a:srcRect t="17596"/>
          <a:stretch>
            <a:fillRect/>
          </a:stretch>
        </p:blipFill>
        <p:spPr>
          <a:xfrm>
            <a:off x="135082" y="3358154"/>
            <a:ext cx="8779326" cy="3340622"/>
          </a:xfrm>
          <a:prstGeom prst="rect">
            <a:avLst/>
          </a:prstGeom>
        </p:spPr>
      </p:pic>
    </p:spTree>
    <p:extLst>
      <p:ext uri="{BB962C8B-B14F-4D97-AF65-F5344CB8AC3E}">
        <p14:creationId xmlns:p14="http://schemas.microsoft.com/office/powerpoint/2010/main" val="3691081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CE16840E-F220-1708-F290-1D499C3FEE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E9521E-3A46-C681-03A9-663F96AF6061}"/>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pic>
        <p:nvPicPr>
          <p:cNvPr id="12" name="Picture 11">
            <a:extLst>
              <a:ext uri="{FF2B5EF4-FFF2-40B4-BE49-F238E27FC236}">
                <a16:creationId xmlns:a16="http://schemas.microsoft.com/office/drawing/2014/main" id="{C388C756-6202-1189-1968-864D879600E9}"/>
              </a:ext>
            </a:extLst>
          </p:cNvPr>
          <p:cNvPicPr>
            <a:picLocks noChangeAspect="1"/>
          </p:cNvPicPr>
          <p:nvPr/>
        </p:nvPicPr>
        <p:blipFill>
          <a:blip r:embed="rId3"/>
          <a:srcRect l="9041" t="5615" r="3211" b="2456"/>
          <a:stretch>
            <a:fillRect/>
          </a:stretch>
        </p:blipFill>
        <p:spPr>
          <a:xfrm>
            <a:off x="288758" y="2562031"/>
            <a:ext cx="4411769" cy="3972108"/>
          </a:xfrm>
          <a:prstGeom prst="rect">
            <a:avLst/>
          </a:prstGeom>
        </p:spPr>
      </p:pic>
      <p:pic>
        <p:nvPicPr>
          <p:cNvPr id="14" name="Picture 13" descr="A fenced in field with trees in the background&#10;&#10;AI-generated content may be incorrect.">
            <a:extLst>
              <a:ext uri="{FF2B5EF4-FFF2-40B4-BE49-F238E27FC236}">
                <a16:creationId xmlns:a16="http://schemas.microsoft.com/office/drawing/2014/main" id="{82A0271A-C90A-94CB-4CF1-B2BDB3E9D7B4}"/>
              </a:ext>
            </a:extLst>
          </p:cNvPr>
          <p:cNvPicPr>
            <a:picLocks noChangeAspect="1"/>
          </p:cNvPicPr>
          <p:nvPr/>
        </p:nvPicPr>
        <p:blipFill>
          <a:blip r:embed="rId4">
            <a:extLst>
              <a:ext uri="{28A0092B-C50C-407E-A947-70E740481C1C}">
                <a14:useLocalDpi xmlns:a14="http://schemas.microsoft.com/office/drawing/2010/main" val="0"/>
              </a:ext>
            </a:extLst>
          </a:blip>
          <a:srcRect t="32407" b="19502"/>
          <a:stretch>
            <a:fillRect/>
          </a:stretch>
        </p:blipFill>
        <p:spPr>
          <a:xfrm>
            <a:off x="5023200" y="4168712"/>
            <a:ext cx="7059465" cy="2546225"/>
          </a:xfrm>
          <a:prstGeom prst="rect">
            <a:avLst/>
          </a:prstGeom>
        </p:spPr>
      </p:pic>
      <p:sp>
        <p:nvSpPr>
          <p:cNvPr id="15" name="Content Placeholder 7">
            <a:extLst>
              <a:ext uri="{FF2B5EF4-FFF2-40B4-BE49-F238E27FC236}">
                <a16:creationId xmlns:a16="http://schemas.microsoft.com/office/drawing/2014/main" id="{35188EEB-3F12-6451-2051-B4E02BFAFA90}"/>
              </a:ext>
            </a:extLst>
          </p:cNvPr>
          <p:cNvSpPr>
            <a:spLocks noGrp="1"/>
          </p:cNvSpPr>
          <p:nvPr>
            <p:ph idx="1"/>
          </p:nvPr>
        </p:nvSpPr>
        <p:spPr>
          <a:xfrm>
            <a:off x="109335" y="1385376"/>
            <a:ext cx="10948141" cy="4987186"/>
          </a:xfrm>
        </p:spPr>
        <p:txBody>
          <a:bodyPr>
            <a:normAutofit/>
          </a:bodyPr>
          <a:lstStyle/>
          <a:p>
            <a:pPr marL="0" indent="0">
              <a:buNone/>
            </a:pPr>
            <a:r>
              <a:rPr lang="en-GB" sz="4000" b="1" u="sng" dirty="0">
                <a:solidFill>
                  <a:srgbClr val="000000"/>
                </a:solidFill>
              </a:rPr>
              <a:t>Infrastructure</a:t>
            </a:r>
          </a:p>
          <a:p>
            <a:r>
              <a:rPr lang="en-GB" sz="3000" dirty="0">
                <a:solidFill>
                  <a:srgbClr val="000000"/>
                </a:solidFill>
              </a:rPr>
              <a:t>Hoggates Park</a:t>
            </a:r>
          </a:p>
          <a:p>
            <a:endParaRPr lang="en-GB" dirty="0">
              <a:solidFill>
                <a:srgbClr val="000000"/>
              </a:solidFill>
            </a:endParaRPr>
          </a:p>
          <a:p>
            <a:endParaRPr lang="en-GB" dirty="0"/>
          </a:p>
        </p:txBody>
      </p:sp>
      <p:pic>
        <p:nvPicPr>
          <p:cNvPr id="17" name="Picture 16" descr="A garden with trees and a building in the background&#10;&#10;AI-generated content may be incorrect.">
            <a:extLst>
              <a:ext uri="{FF2B5EF4-FFF2-40B4-BE49-F238E27FC236}">
                <a16:creationId xmlns:a16="http://schemas.microsoft.com/office/drawing/2014/main" id="{CE8E1FDE-CF7B-4BDD-7B46-C50B04BED590}"/>
              </a:ext>
            </a:extLst>
          </p:cNvPr>
          <p:cNvPicPr>
            <a:picLocks noChangeAspect="1"/>
          </p:cNvPicPr>
          <p:nvPr/>
        </p:nvPicPr>
        <p:blipFill>
          <a:blip r:embed="rId5">
            <a:extLst>
              <a:ext uri="{28A0092B-C50C-407E-A947-70E740481C1C}">
                <a14:useLocalDpi xmlns:a14="http://schemas.microsoft.com/office/drawing/2010/main" val="0"/>
              </a:ext>
            </a:extLst>
          </a:blip>
          <a:srcRect t="31930" r="22796" b="28070"/>
          <a:stretch>
            <a:fillRect/>
          </a:stretch>
        </p:blipFill>
        <p:spPr>
          <a:xfrm>
            <a:off x="5023199" y="1324655"/>
            <a:ext cx="7059466" cy="2743201"/>
          </a:xfrm>
          <a:prstGeom prst="rect">
            <a:avLst/>
          </a:prstGeom>
        </p:spPr>
      </p:pic>
    </p:spTree>
    <p:extLst>
      <p:ext uri="{BB962C8B-B14F-4D97-AF65-F5344CB8AC3E}">
        <p14:creationId xmlns:p14="http://schemas.microsoft.com/office/powerpoint/2010/main" val="1427418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A0EA28F7-8AB4-EF50-3524-655DBAF7C5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A3B87-D9BB-54EF-870C-EBDCEB04C72B}"/>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91BE6610-BCA5-F153-5426-746CC9FFFB18}"/>
              </a:ext>
            </a:extLst>
          </p:cNvPr>
          <p:cNvSpPr>
            <a:spLocks noGrp="1"/>
          </p:cNvSpPr>
          <p:nvPr>
            <p:ph idx="1"/>
          </p:nvPr>
        </p:nvSpPr>
        <p:spPr>
          <a:xfrm>
            <a:off x="190234" y="1411609"/>
            <a:ext cx="10948141" cy="4987186"/>
          </a:xfrm>
        </p:spPr>
        <p:txBody>
          <a:bodyPr>
            <a:normAutofit/>
          </a:bodyPr>
          <a:lstStyle/>
          <a:p>
            <a:pPr marL="0" indent="0">
              <a:buNone/>
            </a:pPr>
            <a:r>
              <a:rPr lang="en-GB" sz="4000" b="1" u="sng" dirty="0">
                <a:solidFill>
                  <a:srgbClr val="000000"/>
                </a:solidFill>
              </a:rPr>
              <a:t>Infrastructure</a:t>
            </a:r>
          </a:p>
          <a:p>
            <a:pPr marL="0" indent="0">
              <a:buNone/>
            </a:pPr>
            <a:endParaRPr lang="en-GB" sz="900" dirty="0">
              <a:solidFill>
                <a:srgbClr val="000000"/>
              </a:solidFill>
            </a:endParaRPr>
          </a:p>
          <a:p>
            <a:r>
              <a:rPr lang="en-GB" dirty="0">
                <a:solidFill>
                  <a:srgbClr val="000000"/>
                </a:solidFill>
              </a:rPr>
              <a:t>Foxdells Farm</a:t>
            </a:r>
          </a:p>
          <a:p>
            <a:pPr marL="0" indent="0">
              <a:buNone/>
            </a:pPr>
            <a:endParaRPr lang="en-GB" b="1" dirty="0">
              <a:solidFill>
                <a:srgbClr val="000000"/>
              </a:solidFill>
            </a:endParaRPr>
          </a:p>
          <a:p>
            <a:pPr marL="0" indent="0">
              <a:buNone/>
            </a:pPr>
            <a:endParaRPr lang="en-GB" b="1" dirty="0">
              <a:solidFill>
                <a:srgbClr val="000000"/>
              </a:solidFill>
            </a:endParaRP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43A02A7C-E816-0F7E-92CC-AC1B07CCCE0C}"/>
              </a:ext>
            </a:extLst>
          </p:cNvPr>
          <p:cNvPicPr>
            <a:picLocks noChangeAspect="1"/>
          </p:cNvPicPr>
          <p:nvPr/>
        </p:nvPicPr>
        <p:blipFill>
          <a:blip r:embed="rId3"/>
          <a:srcRect l="6625" t="11797" b="12237"/>
          <a:stretch/>
        </p:blipFill>
        <p:spPr>
          <a:xfrm>
            <a:off x="9553534" y="1744445"/>
            <a:ext cx="2753032" cy="1909581"/>
          </a:xfrm>
          <a:prstGeom prst="rect">
            <a:avLst/>
          </a:prstGeom>
        </p:spPr>
      </p:pic>
      <p:pic>
        <p:nvPicPr>
          <p:cNvPr id="9" name="Picture 8" descr="A brick building with trees in the background&#10;&#10;AI-generated content may be incorrect.">
            <a:extLst>
              <a:ext uri="{FF2B5EF4-FFF2-40B4-BE49-F238E27FC236}">
                <a16:creationId xmlns:a16="http://schemas.microsoft.com/office/drawing/2014/main" id="{F44AA1EB-61ED-E06C-C7E6-99EDA1B23750}"/>
              </a:ext>
            </a:extLst>
          </p:cNvPr>
          <p:cNvPicPr>
            <a:picLocks noChangeAspect="1"/>
          </p:cNvPicPr>
          <p:nvPr/>
        </p:nvPicPr>
        <p:blipFill>
          <a:blip r:embed="rId4">
            <a:extLst>
              <a:ext uri="{28A0092B-C50C-407E-A947-70E740481C1C}">
                <a14:useLocalDpi xmlns:a14="http://schemas.microsoft.com/office/drawing/2010/main" val="0"/>
              </a:ext>
            </a:extLst>
          </a:blip>
          <a:srcRect t="34677" b="13345"/>
          <a:stretch>
            <a:fillRect/>
          </a:stretch>
        </p:blipFill>
        <p:spPr>
          <a:xfrm>
            <a:off x="3801354" y="1411609"/>
            <a:ext cx="5752180" cy="2242417"/>
          </a:xfrm>
          <a:prstGeom prst="rect">
            <a:avLst/>
          </a:prstGeom>
        </p:spPr>
      </p:pic>
      <p:pic>
        <p:nvPicPr>
          <p:cNvPr id="16" name="Picture 15" descr="A building with grass and trees in the background&#10;&#10;AI-generated content may be incorrect.">
            <a:extLst>
              <a:ext uri="{FF2B5EF4-FFF2-40B4-BE49-F238E27FC236}">
                <a16:creationId xmlns:a16="http://schemas.microsoft.com/office/drawing/2014/main" id="{1B5FC166-8E71-ED92-D0B2-2837EAB415A0}"/>
              </a:ext>
            </a:extLst>
          </p:cNvPr>
          <p:cNvPicPr>
            <a:picLocks noChangeAspect="1"/>
          </p:cNvPicPr>
          <p:nvPr/>
        </p:nvPicPr>
        <p:blipFill>
          <a:blip r:embed="rId5">
            <a:extLst>
              <a:ext uri="{28A0092B-C50C-407E-A947-70E740481C1C}">
                <a14:useLocalDpi xmlns:a14="http://schemas.microsoft.com/office/drawing/2010/main" val="0"/>
              </a:ext>
            </a:extLst>
          </a:blip>
          <a:srcRect t="15612" b="5902"/>
          <a:stretch>
            <a:fillRect/>
          </a:stretch>
        </p:blipFill>
        <p:spPr>
          <a:xfrm>
            <a:off x="190234" y="4022499"/>
            <a:ext cx="6884587" cy="2564106"/>
          </a:xfrm>
          <a:prstGeom prst="rect">
            <a:avLst/>
          </a:prstGeom>
        </p:spPr>
      </p:pic>
      <p:pic>
        <p:nvPicPr>
          <p:cNvPr id="5" name="Picture 4">
            <a:extLst>
              <a:ext uri="{FF2B5EF4-FFF2-40B4-BE49-F238E27FC236}">
                <a16:creationId xmlns:a16="http://schemas.microsoft.com/office/drawing/2014/main" id="{BEDE1CE6-30BF-5913-127D-B51FEBD7B9DA}"/>
              </a:ext>
            </a:extLst>
          </p:cNvPr>
          <p:cNvPicPr>
            <a:picLocks noChangeAspect="1"/>
          </p:cNvPicPr>
          <p:nvPr/>
        </p:nvPicPr>
        <p:blipFill>
          <a:blip r:embed="rId6"/>
          <a:srcRect l="11258" t="15186" b="19377"/>
          <a:stretch>
            <a:fillRect/>
          </a:stretch>
        </p:blipFill>
        <p:spPr>
          <a:xfrm>
            <a:off x="7199767" y="3986862"/>
            <a:ext cx="4801999" cy="2665231"/>
          </a:xfrm>
          <a:prstGeom prst="rect">
            <a:avLst/>
          </a:prstGeom>
        </p:spPr>
      </p:pic>
    </p:spTree>
    <p:extLst>
      <p:ext uri="{BB962C8B-B14F-4D97-AF65-F5344CB8AC3E}">
        <p14:creationId xmlns:p14="http://schemas.microsoft.com/office/powerpoint/2010/main" val="3897824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0861E404-5DDF-53A9-E6FE-DC2AAD91B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8C8708-1961-7C2B-5E22-8A85EE522FC5}"/>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555C2DE0-A852-2034-E656-52B7A9BF5F78}"/>
              </a:ext>
            </a:extLst>
          </p:cNvPr>
          <p:cNvSpPr>
            <a:spLocks noGrp="1"/>
          </p:cNvSpPr>
          <p:nvPr>
            <p:ph idx="1"/>
          </p:nvPr>
        </p:nvSpPr>
        <p:spPr>
          <a:xfrm>
            <a:off x="202426" y="1400242"/>
            <a:ext cx="10948141" cy="4987186"/>
          </a:xfrm>
        </p:spPr>
        <p:txBody>
          <a:bodyPr>
            <a:normAutofit/>
          </a:bodyPr>
          <a:lstStyle/>
          <a:p>
            <a:pPr marL="0" indent="0">
              <a:buNone/>
            </a:pPr>
            <a:r>
              <a:rPr lang="en-GB" sz="4000" b="1" u="sng" dirty="0">
                <a:solidFill>
                  <a:srgbClr val="000000"/>
                </a:solidFill>
              </a:rPr>
              <a:t>Infrastructure</a:t>
            </a:r>
          </a:p>
          <a:p>
            <a:pPr marL="0" indent="0">
              <a:buNone/>
            </a:pPr>
            <a:endParaRPr lang="en-GB" b="1" dirty="0">
              <a:solidFill>
                <a:srgbClr val="000000"/>
              </a:solidFill>
            </a:endParaRPr>
          </a:p>
          <a:p>
            <a:pPr marL="0" indent="0">
              <a:buNone/>
            </a:pPr>
            <a:endParaRPr lang="en-GB" b="1" dirty="0">
              <a:solidFill>
                <a:srgbClr val="000000"/>
              </a:solidFill>
            </a:endParaRP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E1A09BC9-0D50-EA1B-14A7-09D9BED37B0D}"/>
              </a:ext>
            </a:extLst>
          </p:cNvPr>
          <p:cNvPicPr>
            <a:picLocks noChangeAspect="1"/>
          </p:cNvPicPr>
          <p:nvPr/>
        </p:nvPicPr>
        <p:blipFill>
          <a:blip r:embed="rId3"/>
          <a:srcRect l="6625" t="11797" b="12237"/>
          <a:stretch/>
        </p:blipFill>
        <p:spPr>
          <a:xfrm>
            <a:off x="9438968" y="5057095"/>
            <a:ext cx="2753032" cy="1909581"/>
          </a:xfrm>
          <a:prstGeom prst="rect">
            <a:avLst/>
          </a:prstGeom>
        </p:spPr>
      </p:pic>
      <p:pic>
        <p:nvPicPr>
          <p:cNvPr id="5" name="Picture 4" descr="A map of a building&#10;&#10;AI-generated content may be incorrect.">
            <a:extLst>
              <a:ext uri="{FF2B5EF4-FFF2-40B4-BE49-F238E27FC236}">
                <a16:creationId xmlns:a16="http://schemas.microsoft.com/office/drawing/2014/main" id="{CAD9CB7C-4868-0999-1964-F9A70D4063B0}"/>
              </a:ext>
            </a:extLst>
          </p:cNvPr>
          <p:cNvPicPr>
            <a:picLocks noChangeAspect="1"/>
          </p:cNvPicPr>
          <p:nvPr/>
        </p:nvPicPr>
        <p:blipFill>
          <a:blip r:embed="rId4">
            <a:extLst>
              <a:ext uri="{28A0092B-C50C-407E-A947-70E740481C1C}">
                <a14:useLocalDpi xmlns:a14="http://schemas.microsoft.com/office/drawing/2010/main" val="0"/>
              </a:ext>
            </a:extLst>
          </a:blip>
          <a:srcRect t="3667" b="6205"/>
          <a:stretch>
            <a:fillRect/>
          </a:stretch>
        </p:blipFill>
        <p:spPr>
          <a:xfrm>
            <a:off x="202426" y="3133344"/>
            <a:ext cx="7246207" cy="3543708"/>
          </a:xfrm>
          <a:prstGeom prst="rect">
            <a:avLst/>
          </a:prstGeom>
        </p:spPr>
      </p:pic>
      <p:sp>
        <p:nvSpPr>
          <p:cNvPr id="7" name="TextBox 6">
            <a:extLst>
              <a:ext uri="{FF2B5EF4-FFF2-40B4-BE49-F238E27FC236}">
                <a16:creationId xmlns:a16="http://schemas.microsoft.com/office/drawing/2014/main" id="{1FC03CA9-5C34-AD20-CAD6-6932B85D682D}"/>
              </a:ext>
            </a:extLst>
          </p:cNvPr>
          <p:cNvSpPr txBox="1"/>
          <p:nvPr/>
        </p:nvSpPr>
        <p:spPr>
          <a:xfrm>
            <a:off x="0" y="2029459"/>
            <a:ext cx="7448633" cy="1015663"/>
          </a:xfrm>
          <a:prstGeom prst="rect">
            <a:avLst/>
          </a:prstGeom>
          <a:noFill/>
        </p:spPr>
        <p:txBody>
          <a:bodyPr wrap="square">
            <a:spAutoFit/>
          </a:bodyPr>
          <a:lstStyle/>
          <a:p>
            <a:pPr marL="457200" indent="-457200">
              <a:buFont typeface="Arial" panose="020B0604020202020204" pitchFamily="34" charset="0"/>
              <a:buChar char="•"/>
            </a:pPr>
            <a:r>
              <a:rPr lang="en-GB" sz="3200" dirty="0">
                <a:solidFill>
                  <a:srgbClr val="000000"/>
                </a:solidFill>
              </a:rPr>
              <a:t>Western Neighbourhood Local Centre</a:t>
            </a:r>
          </a:p>
          <a:p>
            <a:pPr marL="914400" lvl="1" indent="-457200">
              <a:buFont typeface="Arial" panose="020B0604020202020204" pitchFamily="34" charset="0"/>
              <a:buChar char="•"/>
            </a:pPr>
            <a:r>
              <a:rPr lang="en-GB" sz="2800" dirty="0">
                <a:solidFill>
                  <a:srgbClr val="000000"/>
                </a:solidFill>
              </a:rPr>
              <a:t>3/19/2626/FUL</a:t>
            </a:r>
          </a:p>
        </p:txBody>
      </p:sp>
      <p:pic>
        <p:nvPicPr>
          <p:cNvPr id="6" name="Picture 5">
            <a:extLst>
              <a:ext uri="{FF2B5EF4-FFF2-40B4-BE49-F238E27FC236}">
                <a16:creationId xmlns:a16="http://schemas.microsoft.com/office/drawing/2014/main" id="{19219E1F-293F-CBF5-853F-33BC76169C6E}"/>
              </a:ext>
            </a:extLst>
          </p:cNvPr>
          <p:cNvPicPr>
            <a:picLocks noChangeAspect="1"/>
          </p:cNvPicPr>
          <p:nvPr/>
        </p:nvPicPr>
        <p:blipFill>
          <a:blip r:embed="rId5"/>
          <a:srcRect l="14351" t="7627" r="3427"/>
          <a:stretch>
            <a:fillRect/>
          </a:stretch>
        </p:blipFill>
        <p:spPr>
          <a:xfrm>
            <a:off x="7644006" y="1555665"/>
            <a:ext cx="4457537" cy="3211806"/>
          </a:xfrm>
          <a:prstGeom prst="rect">
            <a:avLst/>
          </a:prstGeom>
        </p:spPr>
      </p:pic>
    </p:spTree>
    <p:extLst>
      <p:ext uri="{BB962C8B-B14F-4D97-AF65-F5344CB8AC3E}">
        <p14:creationId xmlns:p14="http://schemas.microsoft.com/office/powerpoint/2010/main" val="3155396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35ACF703-3605-C834-CAFC-7FCE868C0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F9BB91-54AA-09CB-404F-1F2B25E4811E}"/>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62C8A97C-9C47-4A6E-D7C0-E8DAA7F154A2}"/>
              </a:ext>
            </a:extLst>
          </p:cNvPr>
          <p:cNvSpPr>
            <a:spLocks noGrp="1"/>
          </p:cNvSpPr>
          <p:nvPr>
            <p:ph idx="1"/>
          </p:nvPr>
        </p:nvSpPr>
        <p:spPr>
          <a:xfrm>
            <a:off x="192958" y="1454198"/>
            <a:ext cx="10948141" cy="4987186"/>
          </a:xfrm>
        </p:spPr>
        <p:txBody>
          <a:bodyPr>
            <a:normAutofit/>
          </a:bodyPr>
          <a:lstStyle/>
          <a:p>
            <a:pPr marL="0" indent="0">
              <a:buNone/>
            </a:pPr>
            <a:r>
              <a:rPr lang="en-GB" sz="4000" b="1" u="sng" dirty="0">
                <a:solidFill>
                  <a:srgbClr val="000000"/>
                </a:solidFill>
              </a:rPr>
              <a:t>Infrastructure</a:t>
            </a:r>
          </a:p>
          <a:p>
            <a:pPr marL="0" indent="0">
              <a:buNone/>
            </a:pPr>
            <a:endParaRPr lang="en-GB" b="1" dirty="0">
              <a:solidFill>
                <a:srgbClr val="000000"/>
              </a:solidFill>
            </a:endParaRPr>
          </a:p>
          <a:p>
            <a:pPr marL="0" indent="0">
              <a:buNone/>
            </a:pPr>
            <a:endParaRPr lang="en-GB" b="1" dirty="0">
              <a:solidFill>
                <a:srgbClr val="000000"/>
              </a:solidFill>
            </a:endParaRP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CAE97ACD-DB66-24E5-97C1-06409CC8D764}"/>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4" name="Picture 3" descr="A map of a neighborhood&#10;&#10;AI-generated content may be incorrect.">
            <a:extLst>
              <a:ext uri="{FF2B5EF4-FFF2-40B4-BE49-F238E27FC236}">
                <a16:creationId xmlns:a16="http://schemas.microsoft.com/office/drawing/2014/main" id="{EBA6E17D-EB23-0282-5D5A-D3ED0368891F}"/>
              </a:ext>
            </a:extLst>
          </p:cNvPr>
          <p:cNvPicPr>
            <a:picLocks noChangeAspect="1"/>
          </p:cNvPicPr>
          <p:nvPr/>
        </p:nvPicPr>
        <p:blipFill>
          <a:blip r:embed="rId4">
            <a:extLst>
              <a:ext uri="{28A0092B-C50C-407E-A947-70E740481C1C}">
                <a14:useLocalDpi xmlns:a14="http://schemas.microsoft.com/office/drawing/2010/main" val="0"/>
              </a:ext>
            </a:extLst>
          </a:blip>
          <a:srcRect l="29066" t="1323" r="17198" b="39846"/>
          <a:stretch>
            <a:fillRect/>
          </a:stretch>
        </p:blipFill>
        <p:spPr>
          <a:xfrm>
            <a:off x="772994" y="2118809"/>
            <a:ext cx="4993153" cy="4581728"/>
          </a:xfrm>
          <a:prstGeom prst="rect">
            <a:avLst/>
          </a:prstGeom>
        </p:spPr>
      </p:pic>
      <p:sp>
        <p:nvSpPr>
          <p:cNvPr id="6" name="TextBox 5">
            <a:extLst>
              <a:ext uri="{FF2B5EF4-FFF2-40B4-BE49-F238E27FC236}">
                <a16:creationId xmlns:a16="http://schemas.microsoft.com/office/drawing/2014/main" id="{3170E846-3A8C-286A-6C69-FD0553C276E1}"/>
              </a:ext>
            </a:extLst>
          </p:cNvPr>
          <p:cNvSpPr txBox="1"/>
          <p:nvPr/>
        </p:nvSpPr>
        <p:spPr>
          <a:xfrm>
            <a:off x="6425855" y="3472251"/>
            <a:ext cx="4893760" cy="1077218"/>
          </a:xfrm>
          <a:prstGeom prst="rect">
            <a:avLst/>
          </a:prstGeom>
          <a:noFill/>
        </p:spPr>
        <p:txBody>
          <a:bodyPr wrap="square">
            <a:spAutoFit/>
          </a:bodyPr>
          <a:lstStyle/>
          <a:p>
            <a:pPr algn="ctr"/>
            <a:r>
              <a:rPr lang="en-GB" sz="3200" dirty="0">
                <a:solidFill>
                  <a:srgbClr val="000000"/>
                </a:solidFill>
              </a:rPr>
              <a:t>Eastern Neighbourhood Employment Area</a:t>
            </a:r>
          </a:p>
        </p:txBody>
      </p:sp>
      <p:pic>
        <p:nvPicPr>
          <p:cNvPr id="5" name="Picture 4">
            <a:extLst>
              <a:ext uri="{FF2B5EF4-FFF2-40B4-BE49-F238E27FC236}">
                <a16:creationId xmlns:a16="http://schemas.microsoft.com/office/drawing/2014/main" id="{3FBBF35B-0AB8-5F36-033A-D9EC9EB753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21152" y="1518285"/>
            <a:ext cx="1562267" cy="1555017"/>
          </a:xfrm>
          <a:prstGeom prst="rect">
            <a:avLst/>
          </a:prstGeom>
        </p:spPr>
      </p:pic>
    </p:spTree>
    <p:extLst>
      <p:ext uri="{BB962C8B-B14F-4D97-AF65-F5344CB8AC3E}">
        <p14:creationId xmlns:p14="http://schemas.microsoft.com/office/powerpoint/2010/main" val="250831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7B2E072E-EBB3-58BD-2403-F8FE7D408F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85D49B-8A87-D5C3-2F8A-48CAAC84A990}"/>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24E28B71-781C-C818-8C47-196651422E0B}"/>
              </a:ext>
            </a:extLst>
          </p:cNvPr>
          <p:cNvSpPr>
            <a:spLocks noGrp="1"/>
          </p:cNvSpPr>
          <p:nvPr>
            <p:ph idx="1"/>
          </p:nvPr>
        </p:nvSpPr>
        <p:spPr>
          <a:xfrm>
            <a:off x="192958" y="1454198"/>
            <a:ext cx="10948141" cy="4987186"/>
          </a:xfrm>
        </p:spPr>
        <p:txBody>
          <a:bodyPr>
            <a:normAutofit/>
          </a:bodyPr>
          <a:lstStyle/>
          <a:p>
            <a:pPr marL="0" indent="0">
              <a:buNone/>
            </a:pPr>
            <a:r>
              <a:rPr lang="en-GB" sz="4000" b="1" u="sng" dirty="0">
                <a:solidFill>
                  <a:srgbClr val="000000"/>
                </a:solidFill>
              </a:rPr>
              <a:t>Infrastructure</a:t>
            </a:r>
          </a:p>
          <a:p>
            <a:pPr marL="0" indent="0">
              <a:buNone/>
            </a:pPr>
            <a:endParaRPr lang="en-GB" b="1" dirty="0">
              <a:solidFill>
                <a:srgbClr val="000000"/>
              </a:solidFill>
            </a:endParaRPr>
          </a:p>
          <a:p>
            <a:pPr marL="0" indent="0">
              <a:buNone/>
            </a:pPr>
            <a:endParaRPr lang="en-GB" b="1" dirty="0">
              <a:solidFill>
                <a:srgbClr val="000000"/>
              </a:solidFill>
            </a:endParaRP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F4478E50-B6F0-082B-43BF-4706287287F5}"/>
              </a:ext>
            </a:extLst>
          </p:cNvPr>
          <p:cNvPicPr>
            <a:picLocks noChangeAspect="1"/>
          </p:cNvPicPr>
          <p:nvPr/>
        </p:nvPicPr>
        <p:blipFill>
          <a:blip r:embed="rId3"/>
          <a:srcRect l="6625" t="11797" b="12237"/>
          <a:stretch/>
        </p:blipFill>
        <p:spPr>
          <a:xfrm>
            <a:off x="9502820" y="1114961"/>
            <a:ext cx="2753032" cy="1909581"/>
          </a:xfrm>
          <a:prstGeom prst="rect">
            <a:avLst/>
          </a:prstGeom>
        </p:spPr>
      </p:pic>
      <p:sp>
        <p:nvSpPr>
          <p:cNvPr id="6" name="TextBox 5">
            <a:extLst>
              <a:ext uri="{FF2B5EF4-FFF2-40B4-BE49-F238E27FC236}">
                <a16:creationId xmlns:a16="http://schemas.microsoft.com/office/drawing/2014/main" id="{03E345AC-1373-4891-BE6A-8A01DAB74E14}"/>
              </a:ext>
            </a:extLst>
          </p:cNvPr>
          <p:cNvSpPr txBox="1"/>
          <p:nvPr/>
        </p:nvSpPr>
        <p:spPr>
          <a:xfrm>
            <a:off x="4826838" y="1559954"/>
            <a:ext cx="4893760" cy="1077218"/>
          </a:xfrm>
          <a:prstGeom prst="rect">
            <a:avLst/>
          </a:prstGeom>
          <a:noFill/>
        </p:spPr>
        <p:txBody>
          <a:bodyPr wrap="square">
            <a:spAutoFit/>
          </a:bodyPr>
          <a:lstStyle/>
          <a:p>
            <a:pPr algn="ctr"/>
            <a:r>
              <a:rPr lang="en-GB" sz="3200" dirty="0">
                <a:solidFill>
                  <a:srgbClr val="000000"/>
                </a:solidFill>
              </a:rPr>
              <a:t>Eastern Neighbourhood Employment Area</a:t>
            </a:r>
          </a:p>
        </p:txBody>
      </p:sp>
      <p:pic>
        <p:nvPicPr>
          <p:cNvPr id="5" name="Picture 4">
            <a:extLst>
              <a:ext uri="{FF2B5EF4-FFF2-40B4-BE49-F238E27FC236}">
                <a16:creationId xmlns:a16="http://schemas.microsoft.com/office/drawing/2014/main" id="{DC017647-30F2-360C-1640-68737AA2D6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87307" y="1468151"/>
            <a:ext cx="1318155" cy="1312038"/>
          </a:xfrm>
          <a:prstGeom prst="rect">
            <a:avLst/>
          </a:prstGeom>
        </p:spPr>
      </p:pic>
      <p:sp>
        <p:nvSpPr>
          <p:cNvPr id="7" name="TextBox 6">
            <a:extLst>
              <a:ext uri="{FF2B5EF4-FFF2-40B4-BE49-F238E27FC236}">
                <a16:creationId xmlns:a16="http://schemas.microsoft.com/office/drawing/2014/main" id="{DC9BCDC4-1CB3-E033-00DB-6410C5CF609F}"/>
              </a:ext>
            </a:extLst>
          </p:cNvPr>
          <p:cNvSpPr txBox="1"/>
          <p:nvPr/>
        </p:nvSpPr>
        <p:spPr>
          <a:xfrm>
            <a:off x="341913" y="3090750"/>
            <a:ext cx="3268587" cy="400110"/>
          </a:xfrm>
          <a:prstGeom prst="rect">
            <a:avLst/>
          </a:prstGeom>
          <a:noFill/>
        </p:spPr>
        <p:txBody>
          <a:bodyPr wrap="none" rtlCol="0">
            <a:spAutoFit/>
          </a:bodyPr>
          <a:lstStyle/>
          <a:p>
            <a:r>
              <a:rPr lang="en-GB" sz="2000" b="1" dirty="0"/>
              <a:t>Buckshaw Village, Chorley</a:t>
            </a:r>
          </a:p>
        </p:txBody>
      </p:sp>
      <p:pic>
        <p:nvPicPr>
          <p:cNvPr id="9" name="Picture 8">
            <a:extLst>
              <a:ext uri="{FF2B5EF4-FFF2-40B4-BE49-F238E27FC236}">
                <a16:creationId xmlns:a16="http://schemas.microsoft.com/office/drawing/2014/main" id="{E10EAECA-EC55-B62C-9DE7-7C584B9ADF70}"/>
              </a:ext>
            </a:extLst>
          </p:cNvPr>
          <p:cNvPicPr>
            <a:picLocks noChangeAspect="1"/>
          </p:cNvPicPr>
          <p:nvPr/>
        </p:nvPicPr>
        <p:blipFill>
          <a:blip r:embed="rId5"/>
          <a:stretch>
            <a:fillRect/>
          </a:stretch>
        </p:blipFill>
        <p:spPr>
          <a:xfrm>
            <a:off x="192958" y="3668580"/>
            <a:ext cx="3566499" cy="2299454"/>
          </a:xfrm>
          <a:prstGeom prst="rect">
            <a:avLst/>
          </a:prstGeom>
        </p:spPr>
      </p:pic>
      <p:sp>
        <p:nvSpPr>
          <p:cNvPr id="10" name="TextBox 9">
            <a:extLst>
              <a:ext uri="{FF2B5EF4-FFF2-40B4-BE49-F238E27FC236}">
                <a16:creationId xmlns:a16="http://schemas.microsoft.com/office/drawing/2014/main" id="{739ECB22-7DE1-9A0E-26C2-3955C91EE28B}"/>
              </a:ext>
            </a:extLst>
          </p:cNvPr>
          <p:cNvSpPr txBox="1"/>
          <p:nvPr/>
        </p:nvSpPr>
        <p:spPr>
          <a:xfrm>
            <a:off x="200711" y="6045941"/>
            <a:ext cx="355874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35,000 </a:t>
            </a:r>
            <a:r>
              <a:rPr lang="en-GB" sz="2000" dirty="0" err="1"/>
              <a:t>sqft</a:t>
            </a:r>
            <a:r>
              <a:rPr lang="en-GB" sz="2000" dirty="0"/>
              <a:t> Tesco </a:t>
            </a:r>
            <a:r>
              <a:rPr lang="en-GB" sz="2000" dirty="0" err="1"/>
              <a:t>Foodstore</a:t>
            </a:r>
            <a:r>
              <a:rPr lang="en-GB" sz="2000" dirty="0"/>
              <a:t> and petrol filling station</a:t>
            </a:r>
          </a:p>
        </p:txBody>
      </p:sp>
      <p:sp>
        <p:nvSpPr>
          <p:cNvPr id="11" name="TextBox 10">
            <a:extLst>
              <a:ext uri="{FF2B5EF4-FFF2-40B4-BE49-F238E27FC236}">
                <a16:creationId xmlns:a16="http://schemas.microsoft.com/office/drawing/2014/main" id="{C98EB473-5BE5-7083-4B2D-485202617438}"/>
              </a:ext>
            </a:extLst>
          </p:cNvPr>
          <p:cNvSpPr txBox="1"/>
          <p:nvPr/>
        </p:nvSpPr>
        <p:spPr>
          <a:xfrm>
            <a:off x="4460992" y="3030082"/>
            <a:ext cx="2412071" cy="400110"/>
          </a:xfrm>
          <a:prstGeom prst="rect">
            <a:avLst/>
          </a:prstGeom>
          <a:noFill/>
        </p:spPr>
        <p:txBody>
          <a:bodyPr wrap="none" rtlCol="0">
            <a:spAutoFit/>
          </a:bodyPr>
          <a:lstStyle/>
          <a:p>
            <a:r>
              <a:rPr lang="en-GB" sz="2000" b="1" dirty="0"/>
              <a:t>Buxton, Derbyshire</a:t>
            </a:r>
          </a:p>
        </p:txBody>
      </p:sp>
      <p:sp>
        <p:nvSpPr>
          <p:cNvPr id="12" name="TextBox 11">
            <a:extLst>
              <a:ext uri="{FF2B5EF4-FFF2-40B4-BE49-F238E27FC236}">
                <a16:creationId xmlns:a16="http://schemas.microsoft.com/office/drawing/2014/main" id="{F5C25FBB-9372-8CA3-9BFF-BF67EFC21C1A}"/>
              </a:ext>
            </a:extLst>
          </p:cNvPr>
          <p:cNvSpPr txBox="1"/>
          <p:nvPr/>
        </p:nvSpPr>
        <p:spPr>
          <a:xfrm>
            <a:off x="4231512" y="6125462"/>
            <a:ext cx="3558746"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19,000 </a:t>
            </a:r>
            <a:r>
              <a:rPr lang="en-GB" sz="2000" dirty="0" err="1"/>
              <a:t>sqft</a:t>
            </a:r>
            <a:r>
              <a:rPr lang="en-GB" sz="2000" dirty="0"/>
              <a:t> Aldi </a:t>
            </a:r>
            <a:r>
              <a:rPr lang="en-GB" sz="2000" dirty="0" err="1"/>
              <a:t>Foodstore</a:t>
            </a:r>
            <a:endParaRPr lang="en-GB" sz="2000" dirty="0"/>
          </a:p>
        </p:txBody>
      </p:sp>
      <p:pic>
        <p:nvPicPr>
          <p:cNvPr id="13" name="Picture 12">
            <a:extLst>
              <a:ext uri="{FF2B5EF4-FFF2-40B4-BE49-F238E27FC236}">
                <a16:creationId xmlns:a16="http://schemas.microsoft.com/office/drawing/2014/main" id="{72477BD1-283A-4684-C746-BBC31FEEAC0A}"/>
              </a:ext>
            </a:extLst>
          </p:cNvPr>
          <p:cNvPicPr>
            <a:picLocks noChangeAspect="1"/>
          </p:cNvPicPr>
          <p:nvPr/>
        </p:nvPicPr>
        <p:blipFill rotWithShape="1">
          <a:blip r:embed="rId6"/>
          <a:srcRect l="18513" t="18479" r="20286" b="24616"/>
          <a:stretch>
            <a:fillRect/>
          </a:stretch>
        </p:blipFill>
        <p:spPr bwMode="auto">
          <a:xfrm>
            <a:off x="3966517" y="3663379"/>
            <a:ext cx="3923978" cy="2280210"/>
          </a:xfrm>
          <a:prstGeom prst="rect">
            <a:avLst/>
          </a:prstGeom>
          <a:ln>
            <a:noFill/>
          </a:ln>
          <a:extLst>
            <a:ext uri="{53640926-AAD7-44D8-BBD7-CCE9431645EC}">
              <a14:shadowObscured xmlns:a14="http://schemas.microsoft.com/office/drawing/2010/main"/>
            </a:ext>
          </a:extLst>
        </p:spPr>
      </p:pic>
      <p:sp>
        <p:nvSpPr>
          <p:cNvPr id="14" name="TextBox 13">
            <a:extLst>
              <a:ext uri="{FF2B5EF4-FFF2-40B4-BE49-F238E27FC236}">
                <a16:creationId xmlns:a16="http://schemas.microsoft.com/office/drawing/2014/main" id="{17888FE2-354B-4D87-32C9-74E0E308B91F}"/>
              </a:ext>
            </a:extLst>
          </p:cNvPr>
          <p:cNvSpPr txBox="1"/>
          <p:nvPr/>
        </p:nvSpPr>
        <p:spPr>
          <a:xfrm>
            <a:off x="8180468" y="3030082"/>
            <a:ext cx="3882986" cy="400110"/>
          </a:xfrm>
          <a:prstGeom prst="rect">
            <a:avLst/>
          </a:prstGeom>
          <a:noFill/>
        </p:spPr>
        <p:txBody>
          <a:bodyPr wrap="none" rtlCol="0">
            <a:spAutoFit/>
          </a:bodyPr>
          <a:lstStyle/>
          <a:p>
            <a:r>
              <a:rPr lang="en-GB" sz="2000" b="1" dirty="0"/>
              <a:t>Lichfield St Johns, Staffordshire</a:t>
            </a:r>
          </a:p>
        </p:txBody>
      </p:sp>
      <p:sp>
        <p:nvSpPr>
          <p:cNvPr id="15" name="TextBox 14">
            <a:extLst>
              <a:ext uri="{FF2B5EF4-FFF2-40B4-BE49-F238E27FC236}">
                <a16:creationId xmlns:a16="http://schemas.microsoft.com/office/drawing/2014/main" id="{55D03448-152B-C44A-D917-F69264341A5F}"/>
              </a:ext>
            </a:extLst>
          </p:cNvPr>
          <p:cNvSpPr txBox="1"/>
          <p:nvPr/>
        </p:nvSpPr>
        <p:spPr>
          <a:xfrm>
            <a:off x="8272533" y="6125462"/>
            <a:ext cx="3558746"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21,500 </a:t>
            </a:r>
            <a:r>
              <a:rPr lang="en-GB" sz="2000" dirty="0" err="1"/>
              <a:t>sqft</a:t>
            </a:r>
            <a:r>
              <a:rPr lang="en-GB" sz="2000" dirty="0"/>
              <a:t> M&amp;S </a:t>
            </a:r>
            <a:r>
              <a:rPr lang="en-GB" sz="2000" dirty="0" err="1"/>
              <a:t>Foodstore</a:t>
            </a:r>
            <a:endParaRPr lang="en-GB" sz="2000" dirty="0"/>
          </a:p>
        </p:txBody>
      </p:sp>
      <p:pic>
        <p:nvPicPr>
          <p:cNvPr id="16" name="Picture 15">
            <a:extLst>
              <a:ext uri="{FF2B5EF4-FFF2-40B4-BE49-F238E27FC236}">
                <a16:creationId xmlns:a16="http://schemas.microsoft.com/office/drawing/2014/main" id="{83F456A4-8046-1067-7326-CB53760FB6F0}"/>
              </a:ext>
            </a:extLst>
          </p:cNvPr>
          <p:cNvPicPr>
            <a:picLocks noChangeAspect="1"/>
          </p:cNvPicPr>
          <p:nvPr/>
        </p:nvPicPr>
        <p:blipFill>
          <a:blip r:embed="rId7">
            <a:extLst>
              <a:ext uri="{28A0092B-C50C-407E-A947-70E740481C1C}">
                <a14:useLocalDpi xmlns:a14="http://schemas.microsoft.com/office/drawing/2010/main" val="0"/>
              </a:ext>
            </a:extLst>
          </a:blip>
          <a:srcRect l="9784" r="2303"/>
          <a:stretch>
            <a:fillRect/>
          </a:stretch>
        </p:blipFill>
        <p:spPr>
          <a:xfrm>
            <a:off x="8097555" y="3669946"/>
            <a:ext cx="3908702" cy="2280210"/>
          </a:xfrm>
          <a:prstGeom prst="rect">
            <a:avLst/>
          </a:prstGeom>
        </p:spPr>
      </p:pic>
      <p:sp>
        <p:nvSpPr>
          <p:cNvPr id="17" name="Flowchart: Punched Tape 16">
            <a:extLst>
              <a:ext uri="{FF2B5EF4-FFF2-40B4-BE49-F238E27FC236}">
                <a16:creationId xmlns:a16="http://schemas.microsoft.com/office/drawing/2014/main" id="{2B58FAB8-EDDA-A32F-CF4C-EACAD987498C}"/>
              </a:ext>
            </a:extLst>
          </p:cNvPr>
          <p:cNvSpPr/>
          <p:nvPr/>
        </p:nvSpPr>
        <p:spPr>
          <a:xfrm rot="19362053">
            <a:off x="7912247" y="4164071"/>
            <a:ext cx="2265405" cy="580767"/>
          </a:xfrm>
          <a:prstGeom prst="flowChartPunchedTap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COMING SOON</a:t>
            </a:r>
          </a:p>
        </p:txBody>
      </p:sp>
    </p:spTree>
    <p:extLst>
      <p:ext uri="{BB962C8B-B14F-4D97-AF65-F5344CB8AC3E}">
        <p14:creationId xmlns:p14="http://schemas.microsoft.com/office/powerpoint/2010/main" val="4428756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B4776FC5-0630-81ED-BBB6-1FE8310AB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B1A6D5-1055-989C-1105-C595BBC58316}"/>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599EF63A-C06A-9DA0-4980-8791CE43449C}"/>
              </a:ext>
            </a:extLst>
          </p:cNvPr>
          <p:cNvSpPr>
            <a:spLocks noGrp="1"/>
          </p:cNvSpPr>
          <p:nvPr>
            <p:ph idx="1"/>
          </p:nvPr>
        </p:nvSpPr>
        <p:spPr>
          <a:xfrm>
            <a:off x="289452" y="1444806"/>
            <a:ext cx="10948141" cy="5186486"/>
          </a:xfrm>
        </p:spPr>
        <p:txBody>
          <a:bodyPr>
            <a:normAutofit fontScale="92500" lnSpcReduction="10000"/>
          </a:bodyPr>
          <a:lstStyle/>
          <a:p>
            <a:pPr marL="0" indent="0">
              <a:buNone/>
            </a:pPr>
            <a:r>
              <a:rPr lang="en-GB" sz="3500" b="1" u="sng" dirty="0">
                <a:solidFill>
                  <a:srgbClr val="000000"/>
                </a:solidFill>
              </a:rPr>
              <a:t>You raised, we investigated</a:t>
            </a:r>
          </a:p>
          <a:p>
            <a:pPr marL="0" indent="0">
              <a:buNone/>
            </a:pPr>
            <a:endParaRPr lang="en-GB" sz="800" b="1" dirty="0">
              <a:solidFill>
                <a:srgbClr val="000000"/>
              </a:solidFill>
            </a:endParaRPr>
          </a:p>
          <a:p>
            <a:pPr marL="0" indent="0">
              <a:buNone/>
            </a:pPr>
            <a:r>
              <a:rPr lang="en-GB" b="1" dirty="0">
                <a:solidFill>
                  <a:srgbClr val="000000"/>
                </a:solidFill>
              </a:rPr>
              <a:t>Matters raised from the previous forum:</a:t>
            </a:r>
          </a:p>
          <a:p>
            <a:pPr lvl="1"/>
            <a:r>
              <a:rPr lang="en-GB" sz="2600" dirty="0">
                <a:solidFill>
                  <a:srgbClr val="000000"/>
                </a:solidFill>
              </a:rPr>
              <a:t>Frontier hoarding</a:t>
            </a:r>
          </a:p>
          <a:p>
            <a:pPr lvl="1"/>
            <a:r>
              <a:rPr lang="en-GB" sz="2600" dirty="0">
                <a:solidFill>
                  <a:srgbClr val="000000"/>
                </a:solidFill>
              </a:rPr>
              <a:t>Unauthorised access – Eastern Neighbourhood</a:t>
            </a:r>
          </a:p>
          <a:p>
            <a:pPr lvl="1"/>
            <a:r>
              <a:rPr lang="en-GB" sz="2600" dirty="0">
                <a:solidFill>
                  <a:srgbClr val="000000"/>
                </a:solidFill>
              </a:rPr>
              <a:t>Wickham Hall Sign</a:t>
            </a:r>
          </a:p>
          <a:p>
            <a:pPr lvl="1"/>
            <a:r>
              <a:rPr lang="en-GB" sz="2600" dirty="0">
                <a:solidFill>
                  <a:srgbClr val="000000"/>
                </a:solidFill>
              </a:rPr>
              <a:t>Parcel B &amp; C land levels and buffer zone</a:t>
            </a:r>
          </a:p>
          <a:p>
            <a:pPr lvl="1"/>
            <a:endParaRPr lang="en-GB" sz="2600" dirty="0">
              <a:solidFill>
                <a:srgbClr val="000000"/>
              </a:solidFill>
            </a:endParaRPr>
          </a:p>
          <a:p>
            <a:pPr lvl="1"/>
            <a:endParaRPr lang="en-GB" sz="2000" b="1" dirty="0">
              <a:solidFill>
                <a:srgbClr val="000000"/>
              </a:solidFill>
            </a:endParaRPr>
          </a:p>
          <a:p>
            <a:pPr marL="0" indent="0">
              <a:buNone/>
            </a:pPr>
            <a:r>
              <a:rPr lang="en-GB" b="1" dirty="0">
                <a:solidFill>
                  <a:srgbClr val="000000"/>
                </a:solidFill>
              </a:rPr>
              <a:t>Recent concerns:</a:t>
            </a:r>
          </a:p>
          <a:p>
            <a:pPr lvl="1"/>
            <a:r>
              <a:rPr lang="en-GB" sz="2600" dirty="0">
                <a:solidFill>
                  <a:srgbClr val="000000"/>
                </a:solidFill>
              </a:rPr>
              <a:t>Parcel D1 land levels and buffer zone</a:t>
            </a:r>
          </a:p>
          <a:p>
            <a:pPr lvl="1"/>
            <a:r>
              <a:rPr lang="en-GB" sz="2600" dirty="0">
                <a:solidFill>
                  <a:srgbClr val="000000"/>
                </a:solidFill>
              </a:rPr>
              <a:t>Unauthorised access – Western Neighbourhood – Parcel B29 (Rainbird Road)</a:t>
            </a:r>
          </a:p>
          <a:p>
            <a:pPr lvl="1"/>
            <a:r>
              <a:rPr lang="en-GB" sz="2600" dirty="0">
                <a:solidFill>
                  <a:srgbClr val="000000"/>
                </a:solidFill>
              </a:rPr>
              <a:t>Dropped kerbs – Eastern Neighbourhood</a:t>
            </a:r>
          </a:p>
          <a:p>
            <a:pPr lvl="1"/>
            <a:r>
              <a:rPr lang="en-GB" sz="2600" dirty="0">
                <a:solidFill>
                  <a:srgbClr val="000000"/>
                </a:solidFill>
              </a:rPr>
              <a:t>Parcel B30 planting</a:t>
            </a:r>
          </a:p>
          <a:p>
            <a:pPr lvl="1"/>
            <a:endParaRPr lang="en-GB" sz="2600"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7601FF8D-7295-840D-7823-9AE1EB58215D}"/>
              </a:ext>
            </a:extLst>
          </p:cNvPr>
          <p:cNvPicPr>
            <a:picLocks noChangeAspect="1"/>
          </p:cNvPicPr>
          <p:nvPr/>
        </p:nvPicPr>
        <p:blipFill>
          <a:blip r:embed="rId3"/>
          <a:srcRect l="6625" t="11797" b="12237"/>
          <a:stretch/>
        </p:blipFill>
        <p:spPr>
          <a:xfrm>
            <a:off x="9306621" y="3276030"/>
            <a:ext cx="2753032" cy="1909581"/>
          </a:xfrm>
          <a:prstGeom prst="rect">
            <a:avLst/>
          </a:prstGeom>
        </p:spPr>
      </p:pic>
    </p:spTree>
    <p:extLst>
      <p:ext uri="{BB962C8B-B14F-4D97-AF65-F5344CB8AC3E}">
        <p14:creationId xmlns:p14="http://schemas.microsoft.com/office/powerpoint/2010/main" val="2195136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3F83263B-91A2-8428-E21D-A053BFE279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34835D-14C6-7DE1-7AA8-31F5A9A15DC9}"/>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D25B2134-F223-6E1F-AC6D-56B8AA995D62}"/>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Frontier Hoarding</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82F2795C-4699-9CD7-81A3-F833C605EED0}"/>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6" name="Picture 5">
            <a:extLst>
              <a:ext uri="{FF2B5EF4-FFF2-40B4-BE49-F238E27FC236}">
                <a16:creationId xmlns:a16="http://schemas.microsoft.com/office/drawing/2014/main" id="{1FD4E15B-E0C1-9BFD-A65C-BF63B7506CAE}"/>
              </a:ext>
            </a:extLst>
          </p:cNvPr>
          <p:cNvPicPr>
            <a:picLocks noChangeAspect="1"/>
          </p:cNvPicPr>
          <p:nvPr/>
        </p:nvPicPr>
        <p:blipFill>
          <a:blip r:embed="rId4"/>
          <a:stretch>
            <a:fillRect/>
          </a:stretch>
        </p:blipFill>
        <p:spPr>
          <a:xfrm>
            <a:off x="1930593" y="2697473"/>
            <a:ext cx="5877745" cy="4010585"/>
          </a:xfrm>
          <a:prstGeom prst="rect">
            <a:avLst/>
          </a:prstGeom>
        </p:spPr>
      </p:pic>
    </p:spTree>
    <p:extLst>
      <p:ext uri="{BB962C8B-B14F-4D97-AF65-F5344CB8AC3E}">
        <p14:creationId xmlns:p14="http://schemas.microsoft.com/office/powerpoint/2010/main" val="1749638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5B0FB274-BF8B-FDCD-A964-256B92C454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EAC427-C8F9-DC3A-FE58-398B7FA3F3BD}"/>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C0486B8C-F036-0B12-6695-96BE776A7E31}"/>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Frontier Hoarding</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78ABBF24-DC26-3BC4-5C30-A83C2C36405A}"/>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5" name="Picture 4" descr="A path with a fence and trees&#10;&#10;AI-generated content may be incorrect.">
            <a:extLst>
              <a:ext uri="{FF2B5EF4-FFF2-40B4-BE49-F238E27FC236}">
                <a16:creationId xmlns:a16="http://schemas.microsoft.com/office/drawing/2014/main" id="{D5D0512B-5162-3E52-10C9-7C15D7DADD13}"/>
              </a:ext>
            </a:extLst>
          </p:cNvPr>
          <p:cNvPicPr>
            <a:picLocks noChangeAspect="1"/>
          </p:cNvPicPr>
          <p:nvPr/>
        </p:nvPicPr>
        <p:blipFill>
          <a:blip r:embed="rId4">
            <a:extLst>
              <a:ext uri="{28A0092B-C50C-407E-A947-70E740481C1C}">
                <a14:useLocalDpi xmlns:a14="http://schemas.microsoft.com/office/drawing/2010/main" val="0"/>
              </a:ext>
            </a:extLst>
          </a:blip>
          <a:srcRect l="27534" t="26691" r="12975" b="43619"/>
          <a:stretch>
            <a:fillRect/>
          </a:stretch>
        </p:blipFill>
        <p:spPr>
          <a:xfrm>
            <a:off x="2548942" y="4233749"/>
            <a:ext cx="6610543" cy="2474309"/>
          </a:xfrm>
          <a:prstGeom prst="rect">
            <a:avLst/>
          </a:prstGeom>
        </p:spPr>
      </p:pic>
      <p:pic>
        <p:nvPicPr>
          <p:cNvPr id="9" name="Picture 8" descr="A fence with a metal pole and a green fence&#10;&#10;AI-generated content may be incorrect.">
            <a:extLst>
              <a:ext uri="{FF2B5EF4-FFF2-40B4-BE49-F238E27FC236}">
                <a16:creationId xmlns:a16="http://schemas.microsoft.com/office/drawing/2014/main" id="{2D14C3F6-FE27-F670-596D-AFC2CC964318}"/>
              </a:ext>
            </a:extLst>
          </p:cNvPr>
          <p:cNvPicPr>
            <a:picLocks noChangeAspect="1"/>
          </p:cNvPicPr>
          <p:nvPr/>
        </p:nvPicPr>
        <p:blipFill>
          <a:blip r:embed="rId5">
            <a:extLst>
              <a:ext uri="{28A0092B-C50C-407E-A947-70E740481C1C}">
                <a14:useLocalDpi xmlns:a14="http://schemas.microsoft.com/office/drawing/2010/main" val="0"/>
              </a:ext>
            </a:extLst>
          </a:blip>
          <a:srcRect l="22098" r="9662"/>
          <a:stretch>
            <a:fillRect/>
          </a:stretch>
        </p:blipFill>
        <p:spPr>
          <a:xfrm>
            <a:off x="299962" y="2680138"/>
            <a:ext cx="2061485" cy="4027920"/>
          </a:xfrm>
          <a:prstGeom prst="rect">
            <a:avLst/>
          </a:prstGeom>
        </p:spPr>
      </p:pic>
      <p:pic>
        <p:nvPicPr>
          <p:cNvPr id="11" name="Picture 10" descr="A blue box in a yard&#10;&#10;AI-generated content may be incorrect.">
            <a:extLst>
              <a:ext uri="{FF2B5EF4-FFF2-40B4-BE49-F238E27FC236}">
                <a16:creationId xmlns:a16="http://schemas.microsoft.com/office/drawing/2014/main" id="{1BBDE236-2892-333E-9B16-4775B18FE216}"/>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b="20258"/>
          <a:stretch>
            <a:fillRect/>
          </a:stretch>
        </p:blipFill>
        <p:spPr>
          <a:xfrm>
            <a:off x="7450294" y="1400554"/>
            <a:ext cx="4441744" cy="2656440"/>
          </a:xfrm>
          <a:prstGeom prst="rect">
            <a:avLst/>
          </a:prstGeom>
        </p:spPr>
      </p:pic>
      <p:sp>
        <p:nvSpPr>
          <p:cNvPr id="12" name="TextBox 11">
            <a:extLst>
              <a:ext uri="{FF2B5EF4-FFF2-40B4-BE49-F238E27FC236}">
                <a16:creationId xmlns:a16="http://schemas.microsoft.com/office/drawing/2014/main" id="{78886821-0B49-823D-4135-317CB9E55B4F}"/>
              </a:ext>
            </a:extLst>
          </p:cNvPr>
          <p:cNvSpPr txBox="1"/>
          <p:nvPr/>
        </p:nvSpPr>
        <p:spPr>
          <a:xfrm>
            <a:off x="2548942" y="3534032"/>
            <a:ext cx="2192765" cy="523220"/>
          </a:xfrm>
          <a:prstGeom prst="rect">
            <a:avLst/>
          </a:prstGeom>
          <a:noFill/>
        </p:spPr>
        <p:txBody>
          <a:bodyPr wrap="square" rtlCol="0">
            <a:spAutoFit/>
          </a:bodyPr>
          <a:lstStyle/>
          <a:p>
            <a:r>
              <a:rPr lang="en-GB" sz="2800" b="1" dirty="0">
                <a:sym typeface="Wingdings" panose="05000000000000000000" pitchFamily="2" charset="2"/>
              </a:rPr>
              <a:t></a:t>
            </a:r>
            <a:r>
              <a:rPr lang="en-GB" sz="2800" b="1" dirty="0"/>
              <a:t> Before </a:t>
            </a:r>
          </a:p>
        </p:txBody>
      </p:sp>
      <p:sp>
        <p:nvSpPr>
          <p:cNvPr id="13" name="TextBox 12">
            <a:extLst>
              <a:ext uri="{FF2B5EF4-FFF2-40B4-BE49-F238E27FC236}">
                <a16:creationId xmlns:a16="http://schemas.microsoft.com/office/drawing/2014/main" id="{66384794-1F83-92E2-B79D-ECD5379A02E3}"/>
              </a:ext>
            </a:extLst>
          </p:cNvPr>
          <p:cNvSpPr txBox="1"/>
          <p:nvPr/>
        </p:nvSpPr>
        <p:spPr>
          <a:xfrm>
            <a:off x="6096000" y="2467164"/>
            <a:ext cx="1695765" cy="523220"/>
          </a:xfrm>
          <a:prstGeom prst="rect">
            <a:avLst/>
          </a:prstGeom>
          <a:noFill/>
        </p:spPr>
        <p:txBody>
          <a:bodyPr wrap="square" rtlCol="0">
            <a:spAutoFit/>
          </a:bodyPr>
          <a:lstStyle/>
          <a:p>
            <a:r>
              <a:rPr lang="en-GB" sz="2800" b="1" dirty="0"/>
              <a:t>After </a:t>
            </a:r>
            <a:r>
              <a:rPr lang="en-GB" sz="2800" b="1" dirty="0">
                <a:sym typeface="Wingdings" panose="05000000000000000000" pitchFamily="2" charset="2"/>
              </a:rPr>
              <a:t></a:t>
            </a:r>
            <a:endParaRPr lang="en-GB" sz="2800" b="1" dirty="0"/>
          </a:p>
        </p:txBody>
      </p:sp>
    </p:spTree>
    <p:extLst>
      <p:ext uri="{BB962C8B-B14F-4D97-AF65-F5344CB8AC3E}">
        <p14:creationId xmlns:p14="http://schemas.microsoft.com/office/powerpoint/2010/main" val="440398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EE1556BB-669B-E8ED-1C80-3FBFA70D8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E2CE6-6A74-A994-7AB1-573C1A00BC62}"/>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A95C8C6A-B521-D3B1-9AC3-B80F59E7E80C}"/>
              </a:ext>
            </a:extLst>
          </p:cNvPr>
          <p:cNvSpPr>
            <a:spLocks noGrp="1"/>
          </p:cNvSpPr>
          <p:nvPr>
            <p:ph idx="1"/>
          </p:nvPr>
        </p:nvSpPr>
        <p:spPr>
          <a:xfrm>
            <a:off x="299963" y="1399727"/>
            <a:ext cx="4442726" cy="4987186"/>
          </a:xfrm>
        </p:spPr>
        <p:txBody>
          <a:bodyPr>
            <a:normAutofit/>
          </a:bodyPr>
          <a:lstStyle/>
          <a:p>
            <a:pPr marL="0" indent="0">
              <a:buNone/>
            </a:pPr>
            <a:r>
              <a:rPr lang="en-GB" b="1" u="sng" dirty="0">
                <a:solidFill>
                  <a:srgbClr val="000000"/>
                </a:solidFill>
              </a:rPr>
              <a:t>Compliance</a:t>
            </a:r>
          </a:p>
          <a:p>
            <a:r>
              <a:rPr lang="en-GB" dirty="0">
                <a:solidFill>
                  <a:srgbClr val="000000"/>
                </a:solidFill>
              </a:rPr>
              <a:t>Unauthorised Access – Eastern Neighbourhood</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8A145C8E-D63E-8E1E-924D-64EBC78DBC9C}"/>
              </a:ext>
            </a:extLst>
          </p:cNvPr>
          <p:cNvPicPr>
            <a:picLocks noChangeAspect="1"/>
          </p:cNvPicPr>
          <p:nvPr/>
        </p:nvPicPr>
        <p:blipFill>
          <a:blip r:embed="rId3"/>
          <a:srcRect l="6625" t="11797" b="12237"/>
          <a:stretch/>
        </p:blipFill>
        <p:spPr>
          <a:xfrm>
            <a:off x="8981441" y="4948419"/>
            <a:ext cx="2753032" cy="1909581"/>
          </a:xfrm>
          <a:prstGeom prst="rect">
            <a:avLst/>
          </a:prstGeom>
        </p:spPr>
      </p:pic>
      <p:pic>
        <p:nvPicPr>
          <p:cNvPr id="10" name="Picture 9">
            <a:extLst>
              <a:ext uri="{FF2B5EF4-FFF2-40B4-BE49-F238E27FC236}">
                <a16:creationId xmlns:a16="http://schemas.microsoft.com/office/drawing/2014/main" id="{5785D86A-5029-FD7A-5A18-10E7825A444B}"/>
              </a:ext>
            </a:extLst>
          </p:cNvPr>
          <p:cNvPicPr>
            <a:picLocks noChangeAspect="1"/>
          </p:cNvPicPr>
          <p:nvPr/>
        </p:nvPicPr>
        <p:blipFill>
          <a:blip r:embed="rId4"/>
          <a:srcRect l="13173" t="17228" r="10627"/>
          <a:stretch>
            <a:fillRect/>
          </a:stretch>
        </p:blipFill>
        <p:spPr>
          <a:xfrm>
            <a:off x="772159" y="2948061"/>
            <a:ext cx="5510785" cy="3823886"/>
          </a:xfrm>
          <a:prstGeom prst="rect">
            <a:avLst/>
          </a:prstGeom>
        </p:spPr>
      </p:pic>
      <p:pic>
        <p:nvPicPr>
          <p:cNvPr id="12" name="Picture 11">
            <a:extLst>
              <a:ext uri="{FF2B5EF4-FFF2-40B4-BE49-F238E27FC236}">
                <a16:creationId xmlns:a16="http://schemas.microsoft.com/office/drawing/2014/main" id="{7AE35955-49CC-45AA-F7AF-AA8868E527F4}"/>
              </a:ext>
            </a:extLst>
          </p:cNvPr>
          <p:cNvPicPr>
            <a:picLocks noChangeAspect="1"/>
          </p:cNvPicPr>
          <p:nvPr/>
        </p:nvPicPr>
        <p:blipFill>
          <a:blip r:embed="rId5"/>
          <a:srcRect l="6631"/>
          <a:stretch>
            <a:fillRect/>
          </a:stretch>
        </p:blipFill>
        <p:spPr>
          <a:xfrm>
            <a:off x="6424033" y="1399727"/>
            <a:ext cx="5669856" cy="3367345"/>
          </a:xfrm>
          <a:prstGeom prst="rect">
            <a:avLst/>
          </a:prstGeom>
        </p:spPr>
      </p:pic>
    </p:spTree>
    <p:extLst>
      <p:ext uri="{BB962C8B-B14F-4D97-AF65-F5344CB8AC3E}">
        <p14:creationId xmlns:p14="http://schemas.microsoft.com/office/powerpoint/2010/main" val="1329716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7BD97817-58A8-4ECC-559E-13706D3378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27057D-3766-A93E-3974-AD963BA42465}"/>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FAE2745E-AF77-587E-0E63-75C2C761ADFD}"/>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Unauthorised Access – Eastern Neighbourhood</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EFE7EF48-04EB-D026-06BF-F9D1CBED828E}"/>
              </a:ext>
            </a:extLst>
          </p:cNvPr>
          <p:cNvPicPr>
            <a:picLocks noChangeAspect="1"/>
          </p:cNvPicPr>
          <p:nvPr/>
        </p:nvPicPr>
        <p:blipFill>
          <a:blip r:embed="rId3"/>
          <a:srcRect l="6625" t="11797" b="12237"/>
          <a:stretch/>
        </p:blipFill>
        <p:spPr>
          <a:xfrm>
            <a:off x="4945889" y="3973059"/>
            <a:ext cx="2753032" cy="1909581"/>
          </a:xfrm>
          <a:prstGeom prst="rect">
            <a:avLst/>
          </a:prstGeom>
        </p:spPr>
      </p:pic>
      <p:pic>
        <p:nvPicPr>
          <p:cNvPr id="9" name="Picture 8">
            <a:extLst>
              <a:ext uri="{FF2B5EF4-FFF2-40B4-BE49-F238E27FC236}">
                <a16:creationId xmlns:a16="http://schemas.microsoft.com/office/drawing/2014/main" id="{CA3424BA-A2B0-0AA6-F8DE-70A11AB0545C}"/>
              </a:ext>
            </a:extLst>
          </p:cNvPr>
          <p:cNvPicPr>
            <a:picLocks noChangeAspect="1"/>
          </p:cNvPicPr>
          <p:nvPr/>
        </p:nvPicPr>
        <p:blipFill>
          <a:blip r:embed="rId4"/>
          <a:srcRect l="21757" t="6404" r="5138" b="7958"/>
          <a:stretch>
            <a:fillRect/>
          </a:stretch>
        </p:blipFill>
        <p:spPr>
          <a:xfrm>
            <a:off x="299961" y="2858688"/>
            <a:ext cx="4505394" cy="3699428"/>
          </a:xfrm>
          <a:prstGeom prst="rect">
            <a:avLst/>
          </a:prstGeom>
        </p:spPr>
      </p:pic>
      <p:pic>
        <p:nvPicPr>
          <p:cNvPr id="5" name="Picture 4" descr="A path with a fence and a fence&#10;&#10;AI-generated content may be incorrect.">
            <a:extLst>
              <a:ext uri="{FF2B5EF4-FFF2-40B4-BE49-F238E27FC236}">
                <a16:creationId xmlns:a16="http://schemas.microsoft.com/office/drawing/2014/main" id="{E37535ED-B46E-B4C9-25FA-61A6CB208C6F}"/>
              </a:ext>
            </a:extLst>
          </p:cNvPr>
          <p:cNvPicPr>
            <a:picLocks noChangeAspect="1"/>
          </p:cNvPicPr>
          <p:nvPr/>
        </p:nvPicPr>
        <p:blipFill>
          <a:blip r:embed="rId5">
            <a:extLst>
              <a:ext uri="{28A0092B-C50C-407E-A947-70E740481C1C}">
                <a14:useLocalDpi xmlns:a14="http://schemas.microsoft.com/office/drawing/2010/main" val="0"/>
              </a:ext>
            </a:extLst>
          </a:blip>
          <a:srcRect l="9166" t="5726" r="16308"/>
          <a:stretch>
            <a:fillRect/>
          </a:stretch>
        </p:blipFill>
        <p:spPr>
          <a:xfrm rot="10800000">
            <a:off x="7839456" y="2742380"/>
            <a:ext cx="4144473" cy="3932044"/>
          </a:xfrm>
          <a:prstGeom prst="rect">
            <a:avLst/>
          </a:prstGeom>
        </p:spPr>
      </p:pic>
      <p:sp>
        <p:nvSpPr>
          <p:cNvPr id="4" name="TextBox 3">
            <a:extLst>
              <a:ext uri="{FF2B5EF4-FFF2-40B4-BE49-F238E27FC236}">
                <a16:creationId xmlns:a16="http://schemas.microsoft.com/office/drawing/2014/main" id="{FA5F1FF5-F35B-6B66-F588-49976BB4C9CC}"/>
              </a:ext>
            </a:extLst>
          </p:cNvPr>
          <p:cNvSpPr txBox="1"/>
          <p:nvPr/>
        </p:nvSpPr>
        <p:spPr>
          <a:xfrm>
            <a:off x="4754032" y="6045315"/>
            <a:ext cx="2192765" cy="523220"/>
          </a:xfrm>
          <a:prstGeom prst="rect">
            <a:avLst/>
          </a:prstGeom>
          <a:noFill/>
        </p:spPr>
        <p:txBody>
          <a:bodyPr wrap="square" rtlCol="0">
            <a:spAutoFit/>
          </a:bodyPr>
          <a:lstStyle/>
          <a:p>
            <a:r>
              <a:rPr lang="en-GB" sz="2800" b="1" dirty="0">
                <a:sym typeface="Wingdings" panose="05000000000000000000" pitchFamily="2" charset="2"/>
              </a:rPr>
              <a:t></a:t>
            </a:r>
            <a:r>
              <a:rPr lang="en-GB" sz="2800" b="1" dirty="0"/>
              <a:t> Before </a:t>
            </a:r>
          </a:p>
        </p:txBody>
      </p:sp>
      <p:sp>
        <p:nvSpPr>
          <p:cNvPr id="6" name="TextBox 5">
            <a:extLst>
              <a:ext uri="{FF2B5EF4-FFF2-40B4-BE49-F238E27FC236}">
                <a16:creationId xmlns:a16="http://schemas.microsoft.com/office/drawing/2014/main" id="{BB87CA5C-2524-85AD-332A-968842B1E9B6}"/>
              </a:ext>
            </a:extLst>
          </p:cNvPr>
          <p:cNvSpPr txBox="1"/>
          <p:nvPr/>
        </p:nvSpPr>
        <p:spPr>
          <a:xfrm>
            <a:off x="6440291" y="2905780"/>
            <a:ext cx="1695765" cy="523220"/>
          </a:xfrm>
          <a:prstGeom prst="rect">
            <a:avLst/>
          </a:prstGeom>
          <a:noFill/>
        </p:spPr>
        <p:txBody>
          <a:bodyPr wrap="square" rtlCol="0">
            <a:spAutoFit/>
          </a:bodyPr>
          <a:lstStyle/>
          <a:p>
            <a:r>
              <a:rPr lang="en-GB" sz="2800" b="1" dirty="0"/>
              <a:t>After </a:t>
            </a:r>
            <a:r>
              <a:rPr lang="en-GB" sz="2800" b="1" dirty="0">
                <a:sym typeface="Wingdings" panose="05000000000000000000" pitchFamily="2" charset="2"/>
              </a:rPr>
              <a:t></a:t>
            </a:r>
            <a:endParaRPr lang="en-GB" sz="2800" b="1" dirty="0"/>
          </a:p>
        </p:txBody>
      </p:sp>
    </p:spTree>
    <p:extLst>
      <p:ext uri="{BB962C8B-B14F-4D97-AF65-F5344CB8AC3E}">
        <p14:creationId xmlns:p14="http://schemas.microsoft.com/office/powerpoint/2010/main" val="2419939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9A4C83B1-7F7E-1D1A-9F71-0E2064D3D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00EE73-9E10-4FE7-A822-7EBAFF3ACD26}"/>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endPar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8" name="Content Placeholder 7">
            <a:extLst>
              <a:ext uri="{FF2B5EF4-FFF2-40B4-BE49-F238E27FC236}">
                <a16:creationId xmlns:a16="http://schemas.microsoft.com/office/drawing/2014/main" id="{49AB58E2-E037-8899-825A-274584E4048E}"/>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Wickham Hall Sign</a:t>
            </a:r>
          </a:p>
          <a:p>
            <a:pPr lvl="1"/>
            <a:r>
              <a:rPr lang="en-GB" dirty="0">
                <a:solidFill>
                  <a:srgbClr val="000000"/>
                </a:solidFill>
              </a:rPr>
              <a:t>3/26/0046/ADV</a:t>
            </a:r>
          </a:p>
        </p:txBody>
      </p:sp>
      <p:pic>
        <p:nvPicPr>
          <p:cNvPr id="3" name="Picture 2" descr="A black background with text and colorful circles&#10;&#10;Description automatically generated">
            <a:extLst>
              <a:ext uri="{FF2B5EF4-FFF2-40B4-BE49-F238E27FC236}">
                <a16:creationId xmlns:a16="http://schemas.microsoft.com/office/drawing/2014/main" id="{D39FB9F8-2FB0-FD95-98AD-58F1D5BFA988}"/>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10" name="Picture 9">
            <a:extLst>
              <a:ext uri="{FF2B5EF4-FFF2-40B4-BE49-F238E27FC236}">
                <a16:creationId xmlns:a16="http://schemas.microsoft.com/office/drawing/2014/main" id="{803D6867-B10B-4305-D1E6-F0FFEF56A182}"/>
              </a:ext>
            </a:extLst>
          </p:cNvPr>
          <p:cNvPicPr>
            <a:picLocks noChangeAspect="1"/>
          </p:cNvPicPr>
          <p:nvPr/>
        </p:nvPicPr>
        <p:blipFill>
          <a:blip r:embed="rId4"/>
          <a:srcRect t="13047" b="24181"/>
          <a:stretch>
            <a:fillRect/>
          </a:stretch>
        </p:blipFill>
        <p:spPr>
          <a:xfrm>
            <a:off x="360376" y="3042390"/>
            <a:ext cx="9078592" cy="3665668"/>
          </a:xfrm>
          <a:prstGeom prst="rect">
            <a:avLst/>
          </a:prstGeom>
        </p:spPr>
      </p:pic>
    </p:spTree>
    <p:extLst>
      <p:ext uri="{BB962C8B-B14F-4D97-AF65-F5344CB8AC3E}">
        <p14:creationId xmlns:p14="http://schemas.microsoft.com/office/powerpoint/2010/main" val="2847225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A2F726A8-26C4-6A6C-39BE-E99C7CF68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22599C-62DD-3BF1-45E3-90C682CE0604}"/>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endPar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8" name="Content Placeholder 7">
            <a:extLst>
              <a:ext uri="{FF2B5EF4-FFF2-40B4-BE49-F238E27FC236}">
                <a16:creationId xmlns:a16="http://schemas.microsoft.com/office/drawing/2014/main" id="{E7C4F136-7D7F-5AFF-DE72-CC03E35747A6}"/>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Wickham Hall Sign</a:t>
            </a:r>
          </a:p>
          <a:p>
            <a:pPr lvl="1"/>
            <a:r>
              <a:rPr lang="en-GB" dirty="0">
                <a:solidFill>
                  <a:srgbClr val="000000"/>
                </a:solidFill>
              </a:rPr>
              <a:t>3/26/0046/ADV</a:t>
            </a:r>
          </a:p>
        </p:txBody>
      </p:sp>
      <p:pic>
        <p:nvPicPr>
          <p:cNvPr id="3" name="Picture 2" descr="A black background with text and colorful circles&#10;&#10;Description automatically generated">
            <a:extLst>
              <a:ext uri="{FF2B5EF4-FFF2-40B4-BE49-F238E27FC236}">
                <a16:creationId xmlns:a16="http://schemas.microsoft.com/office/drawing/2014/main" id="{0E8E9D13-0B96-198D-580A-074E45337939}"/>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1026" name="x_Picture 1">
            <a:extLst>
              <a:ext uri="{FF2B5EF4-FFF2-40B4-BE49-F238E27FC236}">
                <a16:creationId xmlns:a16="http://schemas.microsoft.com/office/drawing/2014/main" id="{EED593AA-EFBA-9FCE-4F41-55267FEDA7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962" y="3239911"/>
            <a:ext cx="5477188" cy="3134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898FB192-D9B5-B0C9-4898-8330EFAC47CC}"/>
              </a:ext>
            </a:extLst>
          </p:cNvPr>
          <p:cNvPicPr>
            <a:picLocks noChangeAspect="1"/>
          </p:cNvPicPr>
          <p:nvPr/>
        </p:nvPicPr>
        <p:blipFill>
          <a:blip r:embed="rId5"/>
          <a:srcRect l="5255" t="18754" r="21191"/>
          <a:stretch>
            <a:fillRect/>
          </a:stretch>
        </p:blipFill>
        <p:spPr>
          <a:xfrm>
            <a:off x="5972899" y="1378855"/>
            <a:ext cx="6052185" cy="3269679"/>
          </a:xfrm>
          <a:prstGeom prst="rect">
            <a:avLst/>
          </a:prstGeom>
        </p:spPr>
      </p:pic>
      <p:sp>
        <p:nvSpPr>
          <p:cNvPr id="5" name="TextBox 4">
            <a:extLst>
              <a:ext uri="{FF2B5EF4-FFF2-40B4-BE49-F238E27FC236}">
                <a16:creationId xmlns:a16="http://schemas.microsoft.com/office/drawing/2014/main" id="{1F3A8FCD-B54E-265E-1973-EB31087BB6FF}"/>
              </a:ext>
            </a:extLst>
          </p:cNvPr>
          <p:cNvSpPr txBox="1"/>
          <p:nvPr/>
        </p:nvSpPr>
        <p:spPr>
          <a:xfrm>
            <a:off x="5774032" y="5942966"/>
            <a:ext cx="2192765" cy="523220"/>
          </a:xfrm>
          <a:prstGeom prst="rect">
            <a:avLst/>
          </a:prstGeom>
          <a:noFill/>
        </p:spPr>
        <p:txBody>
          <a:bodyPr wrap="square" rtlCol="0">
            <a:spAutoFit/>
          </a:bodyPr>
          <a:lstStyle/>
          <a:p>
            <a:r>
              <a:rPr lang="en-GB" sz="2800" b="1" dirty="0">
                <a:sym typeface="Wingdings" panose="05000000000000000000" pitchFamily="2" charset="2"/>
              </a:rPr>
              <a:t></a:t>
            </a:r>
            <a:r>
              <a:rPr lang="en-GB" sz="2800" b="1" dirty="0"/>
              <a:t> Before </a:t>
            </a:r>
          </a:p>
        </p:txBody>
      </p:sp>
      <p:sp>
        <p:nvSpPr>
          <p:cNvPr id="7" name="TextBox 6">
            <a:extLst>
              <a:ext uri="{FF2B5EF4-FFF2-40B4-BE49-F238E27FC236}">
                <a16:creationId xmlns:a16="http://schemas.microsoft.com/office/drawing/2014/main" id="{4168B179-9636-3A3F-6B23-C282C459F814}"/>
              </a:ext>
            </a:extLst>
          </p:cNvPr>
          <p:cNvSpPr txBox="1"/>
          <p:nvPr/>
        </p:nvSpPr>
        <p:spPr>
          <a:xfrm>
            <a:off x="4615543" y="1378855"/>
            <a:ext cx="1695765" cy="523220"/>
          </a:xfrm>
          <a:prstGeom prst="rect">
            <a:avLst/>
          </a:prstGeom>
          <a:noFill/>
        </p:spPr>
        <p:txBody>
          <a:bodyPr wrap="square" rtlCol="0">
            <a:spAutoFit/>
          </a:bodyPr>
          <a:lstStyle/>
          <a:p>
            <a:r>
              <a:rPr lang="en-GB" sz="2800" b="1" dirty="0"/>
              <a:t>After </a:t>
            </a:r>
            <a:r>
              <a:rPr lang="en-GB" sz="2800" b="1" dirty="0">
                <a:sym typeface="Wingdings" panose="05000000000000000000" pitchFamily="2" charset="2"/>
              </a:rPr>
              <a:t></a:t>
            </a:r>
            <a:endParaRPr lang="en-GB" sz="2800" b="1" dirty="0"/>
          </a:p>
        </p:txBody>
      </p:sp>
    </p:spTree>
    <p:extLst>
      <p:ext uri="{BB962C8B-B14F-4D97-AF65-F5344CB8AC3E}">
        <p14:creationId xmlns:p14="http://schemas.microsoft.com/office/powerpoint/2010/main" val="946593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F9C2F1CC-1CCA-FD08-9C06-1D682166A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7F6331-72C6-3994-5B0A-A2DF385AA46F}"/>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pic>
        <p:nvPicPr>
          <p:cNvPr id="3" name="Picture 2" descr="A black background with text and colorful circles&#10;&#10;Description automatically generated">
            <a:extLst>
              <a:ext uri="{FF2B5EF4-FFF2-40B4-BE49-F238E27FC236}">
                <a16:creationId xmlns:a16="http://schemas.microsoft.com/office/drawing/2014/main" id="{E53CA585-6D28-103F-43B9-118F6CEE303C}"/>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6" name="Content Placeholder 7">
            <a:extLst>
              <a:ext uri="{FF2B5EF4-FFF2-40B4-BE49-F238E27FC236}">
                <a16:creationId xmlns:a16="http://schemas.microsoft.com/office/drawing/2014/main" id="{7101C020-4B87-10C2-8F49-7B97DD0D9518}"/>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Land levels and buffer zone – </a:t>
            </a:r>
          </a:p>
          <a:p>
            <a:pPr marL="0" indent="0">
              <a:buNone/>
            </a:pPr>
            <a:r>
              <a:rPr lang="en-GB" dirty="0">
                <a:solidFill>
                  <a:srgbClr val="000000"/>
                </a:solidFill>
              </a:rPr>
              <a:t>       Parcel B</a:t>
            </a:r>
          </a:p>
          <a:p>
            <a:endParaRPr lang="en-GB" dirty="0"/>
          </a:p>
        </p:txBody>
      </p:sp>
      <p:pic>
        <p:nvPicPr>
          <p:cNvPr id="9" name="Picture 8">
            <a:extLst>
              <a:ext uri="{FF2B5EF4-FFF2-40B4-BE49-F238E27FC236}">
                <a16:creationId xmlns:a16="http://schemas.microsoft.com/office/drawing/2014/main" id="{B57C5EFE-19F7-43FA-8AE8-BEF682A85F28}"/>
              </a:ext>
            </a:extLst>
          </p:cNvPr>
          <p:cNvPicPr>
            <a:picLocks noChangeAspect="1"/>
          </p:cNvPicPr>
          <p:nvPr/>
        </p:nvPicPr>
        <p:blipFill>
          <a:blip r:embed="rId4"/>
          <a:srcRect l="13842" t="21304" r="11487" b="15901"/>
          <a:stretch>
            <a:fillRect/>
          </a:stretch>
        </p:blipFill>
        <p:spPr>
          <a:xfrm>
            <a:off x="1094861" y="3080049"/>
            <a:ext cx="5413248" cy="3421694"/>
          </a:xfrm>
          <a:prstGeom prst="rect">
            <a:avLst/>
          </a:prstGeom>
        </p:spPr>
      </p:pic>
      <p:pic>
        <p:nvPicPr>
          <p:cNvPr id="11" name="Picture 10">
            <a:extLst>
              <a:ext uri="{FF2B5EF4-FFF2-40B4-BE49-F238E27FC236}">
                <a16:creationId xmlns:a16="http://schemas.microsoft.com/office/drawing/2014/main" id="{64B38991-98F0-21F6-7536-EF452BA45407}"/>
              </a:ext>
            </a:extLst>
          </p:cNvPr>
          <p:cNvPicPr>
            <a:picLocks noChangeAspect="1"/>
          </p:cNvPicPr>
          <p:nvPr/>
        </p:nvPicPr>
        <p:blipFill>
          <a:blip r:embed="rId5"/>
          <a:srcRect l="29328" t="19210" r="11642" b="14697"/>
          <a:stretch>
            <a:fillRect/>
          </a:stretch>
        </p:blipFill>
        <p:spPr>
          <a:xfrm>
            <a:off x="7303008" y="1384214"/>
            <a:ext cx="4589030" cy="3637127"/>
          </a:xfrm>
          <a:prstGeom prst="rect">
            <a:avLst/>
          </a:prstGeom>
        </p:spPr>
      </p:pic>
    </p:spTree>
    <p:extLst>
      <p:ext uri="{BB962C8B-B14F-4D97-AF65-F5344CB8AC3E}">
        <p14:creationId xmlns:p14="http://schemas.microsoft.com/office/powerpoint/2010/main" val="18980983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CC7CC120-B3A8-A195-D05A-B794346252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39624-132F-DB82-857A-9D9B4C76CDDF}"/>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D8DEF118-2AFB-E704-668D-74CE7404ACB3}"/>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Land levels and buffer zone – </a:t>
            </a:r>
          </a:p>
          <a:p>
            <a:pPr marL="0" indent="0">
              <a:buNone/>
            </a:pPr>
            <a:r>
              <a:rPr lang="en-GB" dirty="0">
                <a:solidFill>
                  <a:srgbClr val="000000"/>
                </a:solidFill>
              </a:rPr>
              <a:t>       Parcel B</a:t>
            </a: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7D5BC275-F6A1-6402-5000-A2AAF9DBB12C}"/>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4" name="Picture 3">
            <a:extLst>
              <a:ext uri="{FF2B5EF4-FFF2-40B4-BE49-F238E27FC236}">
                <a16:creationId xmlns:a16="http://schemas.microsoft.com/office/drawing/2014/main" id="{7621B276-5334-5957-0318-595180C86673}"/>
              </a:ext>
            </a:extLst>
          </p:cNvPr>
          <p:cNvPicPr>
            <a:picLocks noChangeAspect="1"/>
          </p:cNvPicPr>
          <p:nvPr/>
        </p:nvPicPr>
        <p:blipFill>
          <a:blip r:embed="rId4"/>
          <a:srcRect l="7421" t="10182" r="3106" b="5750"/>
          <a:stretch>
            <a:fillRect/>
          </a:stretch>
        </p:blipFill>
        <p:spPr>
          <a:xfrm>
            <a:off x="653871" y="3136196"/>
            <a:ext cx="4849258" cy="3421920"/>
          </a:xfrm>
          <a:prstGeom prst="rect">
            <a:avLst/>
          </a:prstGeom>
        </p:spPr>
      </p:pic>
      <p:pic>
        <p:nvPicPr>
          <p:cNvPr id="11" name="Picture 10" descr="A construction site with a fence and a person standing in front of it&#10;&#10;AI-generated content may be incorrect.">
            <a:extLst>
              <a:ext uri="{FF2B5EF4-FFF2-40B4-BE49-F238E27FC236}">
                <a16:creationId xmlns:a16="http://schemas.microsoft.com/office/drawing/2014/main" id="{E21B8211-27CA-DA95-5C97-BA33C874EFDB}"/>
              </a:ext>
            </a:extLst>
          </p:cNvPr>
          <p:cNvPicPr>
            <a:picLocks noChangeAspect="1"/>
          </p:cNvPicPr>
          <p:nvPr/>
        </p:nvPicPr>
        <p:blipFill>
          <a:blip r:embed="rId5">
            <a:extLst>
              <a:ext uri="{28A0092B-C50C-407E-A947-70E740481C1C}">
                <a14:useLocalDpi xmlns:a14="http://schemas.microsoft.com/office/drawing/2010/main" val="0"/>
              </a:ext>
            </a:extLst>
          </a:blip>
          <a:srcRect t="15846"/>
          <a:stretch>
            <a:fillRect/>
          </a:stretch>
        </p:blipFill>
        <p:spPr>
          <a:xfrm>
            <a:off x="5882051" y="1451862"/>
            <a:ext cx="5744974" cy="3625976"/>
          </a:xfrm>
          <a:prstGeom prst="rect">
            <a:avLst/>
          </a:prstGeom>
        </p:spPr>
      </p:pic>
    </p:spTree>
    <p:extLst>
      <p:ext uri="{BB962C8B-B14F-4D97-AF65-F5344CB8AC3E}">
        <p14:creationId xmlns:p14="http://schemas.microsoft.com/office/powerpoint/2010/main" val="3598236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D78AA524-D602-E22F-5E95-944B0C0C90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9D20-6B2F-DA91-4A31-4498096476AF}"/>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26168795-A1E4-3E6F-409D-5BBC87C419B7}"/>
              </a:ext>
            </a:extLst>
          </p:cNvPr>
          <p:cNvSpPr>
            <a:spLocks noGrp="1"/>
          </p:cNvSpPr>
          <p:nvPr>
            <p:ph idx="1"/>
          </p:nvPr>
        </p:nvSpPr>
        <p:spPr>
          <a:xfrm>
            <a:off x="239002" y="1424626"/>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Land levels and buffer zone – </a:t>
            </a:r>
          </a:p>
          <a:p>
            <a:pPr marL="0" indent="0">
              <a:buNone/>
            </a:pPr>
            <a:r>
              <a:rPr lang="en-GB" dirty="0">
                <a:solidFill>
                  <a:srgbClr val="000000"/>
                </a:solidFill>
              </a:rPr>
              <a:t>       Parcels D1</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5950F4F8-9A08-5BA0-DB08-E11A750378BA}"/>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5" name="Picture 4">
            <a:extLst>
              <a:ext uri="{FF2B5EF4-FFF2-40B4-BE49-F238E27FC236}">
                <a16:creationId xmlns:a16="http://schemas.microsoft.com/office/drawing/2014/main" id="{0958EDB3-D158-6109-4910-A45EAC7BE0CC}"/>
              </a:ext>
            </a:extLst>
          </p:cNvPr>
          <p:cNvPicPr>
            <a:picLocks noChangeAspect="1"/>
          </p:cNvPicPr>
          <p:nvPr/>
        </p:nvPicPr>
        <p:blipFill>
          <a:blip r:embed="rId4"/>
          <a:srcRect t="8515" b="2351"/>
          <a:stretch>
            <a:fillRect/>
          </a:stretch>
        </p:blipFill>
        <p:spPr>
          <a:xfrm>
            <a:off x="617335" y="2955039"/>
            <a:ext cx="5478665" cy="3657600"/>
          </a:xfrm>
          <a:prstGeom prst="rect">
            <a:avLst/>
          </a:prstGeom>
        </p:spPr>
      </p:pic>
      <p:pic>
        <p:nvPicPr>
          <p:cNvPr id="9" name="Picture 8">
            <a:extLst>
              <a:ext uri="{FF2B5EF4-FFF2-40B4-BE49-F238E27FC236}">
                <a16:creationId xmlns:a16="http://schemas.microsoft.com/office/drawing/2014/main" id="{C5F80827-3B40-8B05-E4B5-6565B4D566A6}"/>
              </a:ext>
            </a:extLst>
          </p:cNvPr>
          <p:cNvPicPr>
            <a:picLocks noChangeAspect="1"/>
          </p:cNvPicPr>
          <p:nvPr/>
        </p:nvPicPr>
        <p:blipFill>
          <a:blip r:embed="rId5"/>
          <a:srcRect l="8453" t="7228"/>
          <a:stretch>
            <a:fillRect/>
          </a:stretch>
        </p:blipFill>
        <p:spPr>
          <a:xfrm>
            <a:off x="6986015" y="1365379"/>
            <a:ext cx="4834345" cy="3732211"/>
          </a:xfrm>
          <a:prstGeom prst="rect">
            <a:avLst/>
          </a:prstGeom>
        </p:spPr>
      </p:pic>
    </p:spTree>
    <p:extLst>
      <p:ext uri="{BB962C8B-B14F-4D97-AF65-F5344CB8AC3E}">
        <p14:creationId xmlns:p14="http://schemas.microsoft.com/office/powerpoint/2010/main" val="1983128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A44EF7CB-EF22-C6A6-43C6-0E560E751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233137-4A87-1640-C27B-AA1F410F8131}"/>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A89ACE54-1B27-6427-50B5-46A681598F87}"/>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r>
              <a:rPr lang="en-GB" dirty="0">
                <a:solidFill>
                  <a:srgbClr val="000000"/>
                </a:solidFill>
              </a:rPr>
              <a:t>Land levels and buffer zone – </a:t>
            </a:r>
          </a:p>
          <a:p>
            <a:pPr marL="0" indent="0">
              <a:buNone/>
            </a:pPr>
            <a:r>
              <a:rPr lang="en-GB" dirty="0">
                <a:solidFill>
                  <a:srgbClr val="000000"/>
                </a:solidFill>
              </a:rPr>
              <a:t>       Parcels D1</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0F5167EB-E347-82CA-451E-A146D3D09DAB}"/>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7" name="Picture 6" descr="A parking lot with cars and a blue sky&#10;&#10;AI-generated content may be incorrect.">
            <a:extLst>
              <a:ext uri="{FF2B5EF4-FFF2-40B4-BE49-F238E27FC236}">
                <a16:creationId xmlns:a16="http://schemas.microsoft.com/office/drawing/2014/main" id="{D8AB4BBE-E49F-CB08-D0F6-982A862ADBA2}"/>
              </a:ext>
            </a:extLst>
          </p:cNvPr>
          <p:cNvPicPr>
            <a:picLocks noChangeAspect="1"/>
          </p:cNvPicPr>
          <p:nvPr/>
        </p:nvPicPr>
        <p:blipFill>
          <a:blip r:embed="rId4">
            <a:extLst>
              <a:ext uri="{28A0092B-C50C-407E-A947-70E740481C1C}">
                <a14:useLocalDpi xmlns:a14="http://schemas.microsoft.com/office/drawing/2010/main" val="0"/>
              </a:ext>
            </a:extLst>
          </a:blip>
          <a:srcRect l="39879" t="3123" r="15587" b="6064"/>
          <a:stretch>
            <a:fillRect/>
          </a:stretch>
        </p:blipFill>
        <p:spPr>
          <a:xfrm rot="5400000">
            <a:off x="1013424" y="3224050"/>
            <a:ext cx="2695574" cy="4122499"/>
          </a:xfrm>
          <a:prstGeom prst="rect">
            <a:avLst/>
          </a:prstGeom>
        </p:spPr>
      </p:pic>
      <p:pic>
        <p:nvPicPr>
          <p:cNvPr id="11" name="Picture 10" descr="A group of pipes in a field&#10;&#10;AI-generated content may be incorrect.">
            <a:extLst>
              <a:ext uri="{FF2B5EF4-FFF2-40B4-BE49-F238E27FC236}">
                <a16:creationId xmlns:a16="http://schemas.microsoft.com/office/drawing/2014/main" id="{CE018C91-36B9-8D0E-0F2F-A4935721C75F}"/>
              </a:ext>
            </a:extLst>
          </p:cNvPr>
          <p:cNvPicPr>
            <a:picLocks noChangeAspect="1"/>
          </p:cNvPicPr>
          <p:nvPr/>
        </p:nvPicPr>
        <p:blipFill>
          <a:blip r:embed="rId5">
            <a:extLst>
              <a:ext uri="{28A0092B-C50C-407E-A947-70E740481C1C}">
                <a14:useLocalDpi xmlns:a14="http://schemas.microsoft.com/office/drawing/2010/main" val="0"/>
              </a:ext>
            </a:extLst>
          </a:blip>
          <a:srcRect t="28969"/>
          <a:stretch/>
        </p:blipFill>
        <p:spPr>
          <a:xfrm>
            <a:off x="7385509" y="1436411"/>
            <a:ext cx="4425084" cy="2357376"/>
          </a:xfrm>
          <a:prstGeom prst="rect">
            <a:avLst/>
          </a:prstGeom>
        </p:spPr>
      </p:pic>
      <p:pic>
        <p:nvPicPr>
          <p:cNvPr id="14" name="Picture 13" descr="A field with trees and a fence&#10;&#10;AI-generated content may be incorrect.">
            <a:extLst>
              <a:ext uri="{FF2B5EF4-FFF2-40B4-BE49-F238E27FC236}">
                <a16:creationId xmlns:a16="http://schemas.microsoft.com/office/drawing/2014/main" id="{F0137E4D-25B6-70CE-1AB7-769B355F5A12}"/>
              </a:ext>
            </a:extLst>
          </p:cNvPr>
          <p:cNvPicPr>
            <a:picLocks noChangeAspect="1"/>
          </p:cNvPicPr>
          <p:nvPr/>
        </p:nvPicPr>
        <p:blipFill>
          <a:blip r:embed="rId6">
            <a:extLst>
              <a:ext uri="{28A0092B-C50C-407E-A947-70E740481C1C}">
                <a14:useLocalDpi xmlns:a14="http://schemas.microsoft.com/office/drawing/2010/main" val="0"/>
              </a:ext>
            </a:extLst>
          </a:blip>
          <a:srcRect l="7247" t="39891" r="23807" b="3344"/>
          <a:stretch>
            <a:fillRect/>
          </a:stretch>
        </p:blipFill>
        <p:spPr>
          <a:xfrm>
            <a:off x="4570602" y="3937512"/>
            <a:ext cx="4350411" cy="2686369"/>
          </a:xfrm>
          <a:prstGeom prst="rect">
            <a:avLst/>
          </a:prstGeom>
        </p:spPr>
      </p:pic>
    </p:spTree>
    <p:extLst>
      <p:ext uri="{BB962C8B-B14F-4D97-AF65-F5344CB8AC3E}">
        <p14:creationId xmlns:p14="http://schemas.microsoft.com/office/powerpoint/2010/main" val="3944008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B902B4F3-3F87-FB47-7B7E-CB0604391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0C3458-A67A-5AB4-9D7F-4A6772389298}"/>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DC130744-FFD0-5BAA-896F-E092AAF1D4E9}"/>
              </a:ext>
            </a:extLst>
          </p:cNvPr>
          <p:cNvSpPr>
            <a:spLocks noGrp="1"/>
          </p:cNvSpPr>
          <p:nvPr>
            <p:ph idx="1"/>
          </p:nvPr>
        </p:nvSpPr>
        <p:spPr>
          <a:xfrm>
            <a:off x="226811" y="1406657"/>
            <a:ext cx="4743986" cy="5078307"/>
          </a:xfrm>
        </p:spPr>
        <p:txBody>
          <a:bodyPr>
            <a:normAutofit/>
          </a:bodyPr>
          <a:lstStyle/>
          <a:p>
            <a:pPr marL="0" indent="0">
              <a:buNone/>
            </a:pPr>
            <a:r>
              <a:rPr lang="en-GB" b="1" u="sng" dirty="0">
                <a:solidFill>
                  <a:srgbClr val="000000"/>
                </a:solidFill>
              </a:rPr>
              <a:t>Compliance</a:t>
            </a:r>
          </a:p>
          <a:p>
            <a:r>
              <a:rPr lang="en-GB" dirty="0">
                <a:solidFill>
                  <a:srgbClr val="000000"/>
                </a:solidFill>
              </a:rPr>
              <a:t>Unauthorised access – Western Neighbourhood</a:t>
            </a:r>
          </a:p>
          <a:p>
            <a:pPr lvl="1"/>
            <a:r>
              <a:rPr lang="en-GB" dirty="0">
                <a:solidFill>
                  <a:srgbClr val="000000"/>
                </a:solidFill>
              </a:rPr>
              <a:t>3/26/0273/NMA</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9AF3A1FB-8510-90FA-9119-806562D455B5}"/>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12" name="Picture 11">
            <a:extLst>
              <a:ext uri="{FF2B5EF4-FFF2-40B4-BE49-F238E27FC236}">
                <a16:creationId xmlns:a16="http://schemas.microsoft.com/office/drawing/2014/main" id="{9BEC8FE2-EC23-FEFB-696C-41C1D32F50E9}"/>
              </a:ext>
            </a:extLst>
          </p:cNvPr>
          <p:cNvPicPr>
            <a:picLocks noChangeAspect="1"/>
          </p:cNvPicPr>
          <p:nvPr/>
        </p:nvPicPr>
        <p:blipFill>
          <a:blip r:embed="rId4"/>
          <a:srcRect l="8831" t="9396" r="1601" b="2265"/>
          <a:stretch>
            <a:fillRect/>
          </a:stretch>
        </p:blipFill>
        <p:spPr>
          <a:xfrm>
            <a:off x="597407" y="3181179"/>
            <a:ext cx="5657089" cy="3534479"/>
          </a:xfrm>
          <a:prstGeom prst="rect">
            <a:avLst/>
          </a:prstGeom>
        </p:spPr>
      </p:pic>
      <p:pic>
        <p:nvPicPr>
          <p:cNvPr id="14" name="Picture 13">
            <a:extLst>
              <a:ext uri="{FF2B5EF4-FFF2-40B4-BE49-F238E27FC236}">
                <a16:creationId xmlns:a16="http://schemas.microsoft.com/office/drawing/2014/main" id="{F2B403F6-86AE-477F-062B-03E840489D5B}"/>
              </a:ext>
            </a:extLst>
          </p:cNvPr>
          <p:cNvPicPr>
            <a:picLocks noChangeAspect="1"/>
          </p:cNvPicPr>
          <p:nvPr/>
        </p:nvPicPr>
        <p:blipFill>
          <a:blip r:embed="rId5"/>
          <a:srcRect l="11675" t="9348" b="10445"/>
          <a:stretch>
            <a:fillRect/>
          </a:stretch>
        </p:blipFill>
        <p:spPr>
          <a:xfrm>
            <a:off x="6648003" y="1491287"/>
            <a:ext cx="5347865" cy="3534479"/>
          </a:xfrm>
          <a:prstGeom prst="rect">
            <a:avLst/>
          </a:prstGeom>
        </p:spPr>
      </p:pic>
    </p:spTree>
    <p:extLst>
      <p:ext uri="{BB962C8B-B14F-4D97-AF65-F5344CB8AC3E}">
        <p14:creationId xmlns:p14="http://schemas.microsoft.com/office/powerpoint/2010/main" val="2015596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A4E6E35C-DB54-ED65-4095-92DB14D564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C1AB31-975B-52AE-7C69-E45D1721BF57}"/>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FC807A68-B31F-A1B1-CEBB-D8E0DA7239E9}"/>
              </a:ext>
            </a:extLst>
          </p:cNvPr>
          <p:cNvSpPr>
            <a:spLocks noGrp="1"/>
          </p:cNvSpPr>
          <p:nvPr>
            <p:ph idx="1"/>
          </p:nvPr>
        </p:nvSpPr>
        <p:spPr>
          <a:xfrm>
            <a:off x="299963" y="1479809"/>
            <a:ext cx="4743986" cy="5078307"/>
          </a:xfrm>
        </p:spPr>
        <p:txBody>
          <a:bodyPr>
            <a:normAutofit/>
          </a:bodyPr>
          <a:lstStyle/>
          <a:p>
            <a:pPr marL="0" indent="0">
              <a:buNone/>
            </a:pPr>
            <a:r>
              <a:rPr lang="en-GB" b="1" u="sng" dirty="0">
                <a:solidFill>
                  <a:srgbClr val="000000"/>
                </a:solidFill>
              </a:rPr>
              <a:t>Compliance</a:t>
            </a:r>
          </a:p>
          <a:p>
            <a:r>
              <a:rPr lang="en-GB" dirty="0">
                <a:solidFill>
                  <a:srgbClr val="000000"/>
                </a:solidFill>
              </a:rPr>
              <a:t>Unauthorised access – Western Neighbourhood</a:t>
            </a:r>
          </a:p>
          <a:p>
            <a:pPr lvl="1"/>
            <a:r>
              <a:rPr lang="en-GB" dirty="0">
                <a:solidFill>
                  <a:srgbClr val="000000"/>
                </a:solidFill>
              </a:rPr>
              <a:t>3/26/0273/NMA</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B11CE964-1FEB-9687-7C21-92A4EA904C43}"/>
              </a:ext>
            </a:extLst>
          </p:cNvPr>
          <p:cNvPicPr>
            <a:picLocks noChangeAspect="1"/>
          </p:cNvPicPr>
          <p:nvPr/>
        </p:nvPicPr>
        <p:blipFill>
          <a:blip r:embed="rId3"/>
          <a:srcRect l="6625" t="11797" b="12237"/>
          <a:stretch/>
        </p:blipFill>
        <p:spPr>
          <a:xfrm>
            <a:off x="9438968" y="4948419"/>
            <a:ext cx="2753032" cy="1909581"/>
          </a:xfrm>
          <a:prstGeom prst="rect">
            <a:avLst/>
          </a:prstGeom>
        </p:spPr>
      </p:pic>
      <p:pic>
        <p:nvPicPr>
          <p:cNvPr id="5" name="Picture 4" descr="A fenced area with gravel and metal fencing&#10;&#10;AI-generated content may be incorrect.">
            <a:extLst>
              <a:ext uri="{FF2B5EF4-FFF2-40B4-BE49-F238E27FC236}">
                <a16:creationId xmlns:a16="http://schemas.microsoft.com/office/drawing/2014/main" id="{0A521A12-7029-4F79-0ED6-43009FF02A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0522" y="1479809"/>
            <a:ext cx="4791515" cy="3593636"/>
          </a:xfrm>
          <a:prstGeom prst="rect">
            <a:avLst/>
          </a:prstGeom>
        </p:spPr>
      </p:pic>
      <p:pic>
        <p:nvPicPr>
          <p:cNvPr id="10" name="Picture 9" descr="A sign on a metal fence&#10;&#10;AI-generated content may be incorrect.">
            <a:extLst>
              <a:ext uri="{FF2B5EF4-FFF2-40B4-BE49-F238E27FC236}">
                <a16:creationId xmlns:a16="http://schemas.microsoft.com/office/drawing/2014/main" id="{4AE8CE54-DA82-98D6-FACE-C12B451F9EEB}"/>
              </a:ext>
            </a:extLst>
          </p:cNvPr>
          <p:cNvPicPr>
            <a:picLocks noChangeAspect="1"/>
          </p:cNvPicPr>
          <p:nvPr/>
        </p:nvPicPr>
        <p:blipFill>
          <a:blip r:embed="rId5">
            <a:extLst>
              <a:ext uri="{28A0092B-C50C-407E-A947-70E740481C1C}">
                <a14:useLocalDpi xmlns:a14="http://schemas.microsoft.com/office/drawing/2010/main" val="0"/>
              </a:ext>
            </a:extLst>
          </a:blip>
          <a:srcRect t="3958" b="5214"/>
          <a:stretch>
            <a:fillRect/>
          </a:stretch>
        </p:blipFill>
        <p:spPr>
          <a:xfrm>
            <a:off x="1231935" y="3291694"/>
            <a:ext cx="5065626" cy="3450777"/>
          </a:xfrm>
          <a:prstGeom prst="rect">
            <a:avLst/>
          </a:prstGeom>
        </p:spPr>
      </p:pic>
    </p:spTree>
    <p:extLst>
      <p:ext uri="{BB962C8B-B14F-4D97-AF65-F5344CB8AC3E}">
        <p14:creationId xmlns:p14="http://schemas.microsoft.com/office/powerpoint/2010/main" val="1820759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8FB5CF33-8FA0-34BD-0D90-D93914A0D1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F78F9B-6DC5-1496-E516-ECF883FAB952}"/>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C7C4FB90-5EB1-6F09-4EF2-ACB4CA8A52AB}"/>
              </a:ext>
            </a:extLst>
          </p:cNvPr>
          <p:cNvSpPr>
            <a:spLocks noGrp="1"/>
          </p:cNvSpPr>
          <p:nvPr>
            <p:ph idx="1"/>
          </p:nvPr>
        </p:nvSpPr>
        <p:spPr>
          <a:xfrm>
            <a:off x="129275" y="1375858"/>
            <a:ext cx="4284230" cy="4987186"/>
          </a:xfrm>
        </p:spPr>
        <p:txBody>
          <a:bodyPr>
            <a:normAutofit/>
          </a:bodyPr>
          <a:lstStyle/>
          <a:p>
            <a:pPr marL="0" indent="0">
              <a:buNone/>
            </a:pPr>
            <a:r>
              <a:rPr lang="en-GB" b="1" u="sng" dirty="0">
                <a:solidFill>
                  <a:srgbClr val="000000"/>
                </a:solidFill>
              </a:rPr>
              <a:t>Compliance</a:t>
            </a:r>
          </a:p>
          <a:p>
            <a:pPr lvl="1"/>
            <a:r>
              <a:rPr lang="en-GB" sz="2600" dirty="0">
                <a:solidFill>
                  <a:srgbClr val="000000"/>
                </a:solidFill>
              </a:rPr>
              <a:t>Dropped kerbs – Eastern Neighbourhood</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562E2709-C095-7EFE-05D7-B199BCABAA6F}"/>
              </a:ext>
            </a:extLst>
          </p:cNvPr>
          <p:cNvPicPr>
            <a:picLocks noChangeAspect="1"/>
          </p:cNvPicPr>
          <p:nvPr/>
        </p:nvPicPr>
        <p:blipFill>
          <a:blip r:embed="rId3"/>
          <a:srcRect l="6625" t="11797" b="12237"/>
          <a:stretch/>
        </p:blipFill>
        <p:spPr>
          <a:xfrm>
            <a:off x="9438968" y="5180067"/>
            <a:ext cx="2753032" cy="1909581"/>
          </a:xfrm>
          <a:prstGeom prst="rect">
            <a:avLst/>
          </a:prstGeom>
        </p:spPr>
      </p:pic>
      <p:pic>
        <p:nvPicPr>
          <p:cNvPr id="5" name="Picture 4">
            <a:extLst>
              <a:ext uri="{FF2B5EF4-FFF2-40B4-BE49-F238E27FC236}">
                <a16:creationId xmlns:a16="http://schemas.microsoft.com/office/drawing/2014/main" id="{F9BA1713-F3F5-A6F4-86D0-D871D627F803}"/>
              </a:ext>
            </a:extLst>
          </p:cNvPr>
          <p:cNvPicPr>
            <a:picLocks noChangeAspect="1"/>
          </p:cNvPicPr>
          <p:nvPr/>
        </p:nvPicPr>
        <p:blipFill>
          <a:blip r:embed="rId4"/>
          <a:stretch>
            <a:fillRect/>
          </a:stretch>
        </p:blipFill>
        <p:spPr>
          <a:xfrm>
            <a:off x="770966" y="2731338"/>
            <a:ext cx="5475813" cy="3960890"/>
          </a:xfrm>
          <a:prstGeom prst="rect">
            <a:avLst/>
          </a:prstGeom>
        </p:spPr>
      </p:pic>
      <p:pic>
        <p:nvPicPr>
          <p:cNvPr id="7" name="Picture 6">
            <a:extLst>
              <a:ext uri="{FF2B5EF4-FFF2-40B4-BE49-F238E27FC236}">
                <a16:creationId xmlns:a16="http://schemas.microsoft.com/office/drawing/2014/main" id="{7B44FFDE-FCF0-8CA0-B7CF-1E152295B2EB}"/>
              </a:ext>
            </a:extLst>
          </p:cNvPr>
          <p:cNvPicPr>
            <a:picLocks noChangeAspect="1"/>
          </p:cNvPicPr>
          <p:nvPr/>
        </p:nvPicPr>
        <p:blipFill>
          <a:blip r:embed="rId5"/>
          <a:stretch>
            <a:fillRect/>
          </a:stretch>
        </p:blipFill>
        <p:spPr>
          <a:xfrm>
            <a:off x="6888470" y="1375858"/>
            <a:ext cx="5001323" cy="3905795"/>
          </a:xfrm>
          <a:prstGeom prst="rect">
            <a:avLst/>
          </a:prstGeom>
        </p:spPr>
      </p:pic>
    </p:spTree>
    <p:extLst>
      <p:ext uri="{BB962C8B-B14F-4D97-AF65-F5344CB8AC3E}">
        <p14:creationId xmlns:p14="http://schemas.microsoft.com/office/powerpoint/2010/main" val="42917597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88CE9C54-E8DB-7378-F928-7916A097D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C9B58F-A964-D08C-68EF-1DC570C27C98}"/>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8B116FFB-389A-E851-C37E-4990AEF8782C}"/>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pPr lvl="1"/>
            <a:r>
              <a:rPr lang="en-GB" sz="2600" dirty="0">
                <a:solidFill>
                  <a:srgbClr val="000000"/>
                </a:solidFill>
              </a:rPr>
              <a:t>Dropped kerbs – Eastern Neighbourhood</a:t>
            </a:r>
          </a:p>
          <a:p>
            <a:endParaRPr lang="en-GB" dirty="0">
              <a:solidFill>
                <a:srgbClr val="000000"/>
              </a:solidFill>
            </a:endParaRP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713C2130-0232-447F-70E5-1A1D81361C4F}"/>
              </a:ext>
            </a:extLst>
          </p:cNvPr>
          <p:cNvPicPr>
            <a:picLocks noChangeAspect="1"/>
          </p:cNvPicPr>
          <p:nvPr/>
        </p:nvPicPr>
        <p:blipFill>
          <a:blip r:embed="rId3"/>
          <a:srcRect l="6625" t="11797" b="12237"/>
          <a:stretch/>
        </p:blipFill>
        <p:spPr>
          <a:xfrm>
            <a:off x="5030182" y="3572995"/>
            <a:ext cx="2753032" cy="1909581"/>
          </a:xfrm>
          <a:prstGeom prst="rect">
            <a:avLst/>
          </a:prstGeom>
        </p:spPr>
      </p:pic>
      <p:pic>
        <p:nvPicPr>
          <p:cNvPr id="5" name="Picture 4" descr="A gravel road with a house in the background&#10;&#10;AI-generated content may be incorrect.">
            <a:extLst>
              <a:ext uri="{FF2B5EF4-FFF2-40B4-BE49-F238E27FC236}">
                <a16:creationId xmlns:a16="http://schemas.microsoft.com/office/drawing/2014/main" id="{88683038-E214-3206-439A-1876E15A8251}"/>
              </a:ext>
            </a:extLst>
          </p:cNvPr>
          <p:cNvPicPr>
            <a:picLocks noChangeAspect="1"/>
          </p:cNvPicPr>
          <p:nvPr/>
        </p:nvPicPr>
        <p:blipFill>
          <a:blip r:embed="rId4">
            <a:extLst>
              <a:ext uri="{28A0092B-C50C-407E-A947-70E740481C1C}">
                <a14:useLocalDpi xmlns:a14="http://schemas.microsoft.com/office/drawing/2010/main" val="0"/>
              </a:ext>
            </a:extLst>
          </a:blip>
          <a:srcRect l="13867" t="23597" r="43644" b="3740"/>
          <a:stretch>
            <a:fillRect/>
          </a:stretch>
        </p:blipFill>
        <p:spPr>
          <a:xfrm rot="5400000">
            <a:off x="796943" y="2544058"/>
            <a:ext cx="3517077" cy="4511040"/>
          </a:xfrm>
          <a:prstGeom prst="rect">
            <a:avLst/>
          </a:prstGeom>
        </p:spPr>
      </p:pic>
      <p:pic>
        <p:nvPicPr>
          <p:cNvPr id="7" name="Picture 6" descr="A road with a bit of tarmac&#10;&#10;AI-generated content may be incorrect.">
            <a:extLst>
              <a:ext uri="{FF2B5EF4-FFF2-40B4-BE49-F238E27FC236}">
                <a16:creationId xmlns:a16="http://schemas.microsoft.com/office/drawing/2014/main" id="{18253F95-10DD-619A-DCB4-919165CAB518}"/>
              </a:ext>
            </a:extLst>
          </p:cNvPr>
          <p:cNvPicPr>
            <a:picLocks noChangeAspect="1"/>
          </p:cNvPicPr>
          <p:nvPr/>
        </p:nvPicPr>
        <p:blipFill>
          <a:blip r:embed="rId5">
            <a:extLst>
              <a:ext uri="{28A0092B-C50C-407E-A947-70E740481C1C}">
                <a14:useLocalDpi xmlns:a14="http://schemas.microsoft.com/office/drawing/2010/main" val="0"/>
              </a:ext>
            </a:extLst>
          </a:blip>
          <a:srcRect t="8533"/>
          <a:stretch>
            <a:fillRect/>
          </a:stretch>
        </p:blipFill>
        <p:spPr>
          <a:xfrm>
            <a:off x="7680961" y="1375424"/>
            <a:ext cx="4331612" cy="5282641"/>
          </a:xfrm>
          <a:prstGeom prst="rect">
            <a:avLst/>
          </a:prstGeom>
        </p:spPr>
      </p:pic>
    </p:spTree>
    <p:extLst>
      <p:ext uri="{BB962C8B-B14F-4D97-AF65-F5344CB8AC3E}">
        <p14:creationId xmlns:p14="http://schemas.microsoft.com/office/powerpoint/2010/main" val="1863821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8DFA4CA5-FA31-7CBB-2356-C4EBB6EBE4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57EC2-AA89-F336-E531-743E90B39B7F}"/>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703796C5-6BF5-EADA-D822-773343AA705A}"/>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pPr lvl="1"/>
            <a:r>
              <a:rPr lang="en-GB" sz="2600" dirty="0">
                <a:solidFill>
                  <a:srgbClr val="000000"/>
                </a:solidFill>
              </a:rPr>
              <a:t>Parcel B30 planting</a:t>
            </a:r>
          </a:p>
          <a:p>
            <a:endParaRPr lang="en-GB" dirty="0">
              <a:solidFill>
                <a:srgbClr val="000000"/>
              </a:solidFill>
            </a:endParaRPr>
          </a:p>
          <a:p>
            <a:endParaRPr lang="en-GB" dirty="0"/>
          </a:p>
        </p:txBody>
      </p:sp>
      <p:pic>
        <p:nvPicPr>
          <p:cNvPr id="14" name="Picture 13">
            <a:extLst>
              <a:ext uri="{FF2B5EF4-FFF2-40B4-BE49-F238E27FC236}">
                <a16:creationId xmlns:a16="http://schemas.microsoft.com/office/drawing/2014/main" id="{19F7A194-953B-6878-C8EA-DED4198E0DC0}"/>
              </a:ext>
            </a:extLst>
          </p:cNvPr>
          <p:cNvPicPr>
            <a:picLocks noChangeAspect="1"/>
          </p:cNvPicPr>
          <p:nvPr/>
        </p:nvPicPr>
        <p:blipFill>
          <a:blip r:embed="rId3"/>
          <a:srcRect t="6871" r="12618" b="14875"/>
          <a:stretch>
            <a:fillRect/>
          </a:stretch>
        </p:blipFill>
        <p:spPr>
          <a:xfrm>
            <a:off x="558974" y="2668428"/>
            <a:ext cx="5537026" cy="3889688"/>
          </a:xfrm>
          <a:prstGeom prst="rect">
            <a:avLst/>
          </a:prstGeom>
        </p:spPr>
      </p:pic>
      <p:pic>
        <p:nvPicPr>
          <p:cNvPr id="17" name="Picture 16" descr="A black background with text and colorful circles&#10;&#10;Description automatically generated">
            <a:extLst>
              <a:ext uri="{FF2B5EF4-FFF2-40B4-BE49-F238E27FC236}">
                <a16:creationId xmlns:a16="http://schemas.microsoft.com/office/drawing/2014/main" id="{4FC67061-86AF-B3E3-2295-E1888AE4ADCD}"/>
              </a:ext>
            </a:extLst>
          </p:cNvPr>
          <p:cNvPicPr>
            <a:picLocks noChangeAspect="1"/>
          </p:cNvPicPr>
          <p:nvPr/>
        </p:nvPicPr>
        <p:blipFill>
          <a:blip r:embed="rId4"/>
          <a:srcRect l="6625" t="11797" b="12237"/>
          <a:stretch/>
        </p:blipFill>
        <p:spPr>
          <a:xfrm>
            <a:off x="9438968" y="5180067"/>
            <a:ext cx="2753032" cy="1909581"/>
          </a:xfrm>
          <a:prstGeom prst="rect">
            <a:avLst/>
          </a:prstGeom>
        </p:spPr>
      </p:pic>
      <p:pic>
        <p:nvPicPr>
          <p:cNvPr id="19" name="Picture 18">
            <a:extLst>
              <a:ext uri="{FF2B5EF4-FFF2-40B4-BE49-F238E27FC236}">
                <a16:creationId xmlns:a16="http://schemas.microsoft.com/office/drawing/2014/main" id="{410BB378-CA39-E2FC-C2D1-CF9E9620AACE}"/>
              </a:ext>
            </a:extLst>
          </p:cNvPr>
          <p:cNvPicPr>
            <a:picLocks noChangeAspect="1"/>
          </p:cNvPicPr>
          <p:nvPr/>
        </p:nvPicPr>
        <p:blipFill>
          <a:blip r:embed="rId5"/>
          <a:stretch>
            <a:fillRect/>
          </a:stretch>
        </p:blipFill>
        <p:spPr>
          <a:xfrm>
            <a:off x="6820189" y="1342884"/>
            <a:ext cx="5237557" cy="3837183"/>
          </a:xfrm>
          <a:prstGeom prst="rect">
            <a:avLst/>
          </a:prstGeom>
        </p:spPr>
      </p:pic>
    </p:spTree>
    <p:extLst>
      <p:ext uri="{BB962C8B-B14F-4D97-AF65-F5344CB8AC3E}">
        <p14:creationId xmlns:p14="http://schemas.microsoft.com/office/powerpoint/2010/main" val="1274885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01C27EC0-2970-6014-5CC3-1E5F554544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EA2A1E-259C-5945-F537-BF261963541A}"/>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C3EBC807-D090-579B-9AB0-7E542CAF55C9}"/>
              </a:ext>
            </a:extLst>
          </p:cNvPr>
          <p:cNvSpPr>
            <a:spLocks noGrp="1"/>
          </p:cNvSpPr>
          <p:nvPr>
            <p:ph idx="1"/>
          </p:nvPr>
        </p:nvSpPr>
        <p:spPr>
          <a:xfrm>
            <a:off x="299962" y="1570930"/>
            <a:ext cx="10948141" cy="4987186"/>
          </a:xfrm>
        </p:spPr>
        <p:txBody>
          <a:bodyPr>
            <a:normAutofit/>
          </a:bodyPr>
          <a:lstStyle/>
          <a:p>
            <a:pPr marL="0" indent="0">
              <a:buNone/>
            </a:pPr>
            <a:r>
              <a:rPr lang="en-GB" b="1" u="sng" dirty="0">
                <a:solidFill>
                  <a:srgbClr val="000000"/>
                </a:solidFill>
              </a:rPr>
              <a:t>Compliance</a:t>
            </a:r>
          </a:p>
          <a:p>
            <a:pPr lvl="1"/>
            <a:r>
              <a:rPr lang="en-GB" sz="2600" dirty="0">
                <a:solidFill>
                  <a:srgbClr val="000000"/>
                </a:solidFill>
              </a:rPr>
              <a:t>Parcel B30 planting</a:t>
            </a:r>
          </a:p>
          <a:p>
            <a:endParaRPr lang="en-GB" dirty="0">
              <a:solidFill>
                <a:srgbClr val="000000"/>
              </a:solidFill>
            </a:endParaRPr>
          </a:p>
          <a:p>
            <a:endParaRPr lang="en-GB" dirty="0"/>
          </a:p>
        </p:txBody>
      </p:sp>
      <p:pic>
        <p:nvPicPr>
          <p:cNvPr id="5" name="Picture 4" descr="A sidewalk in front of a building&#10;&#10;AI-generated content may be incorrect.">
            <a:extLst>
              <a:ext uri="{FF2B5EF4-FFF2-40B4-BE49-F238E27FC236}">
                <a16:creationId xmlns:a16="http://schemas.microsoft.com/office/drawing/2014/main" id="{821FA3EE-9A14-6F15-E45A-3720DA95E375}"/>
              </a:ext>
            </a:extLst>
          </p:cNvPr>
          <p:cNvPicPr>
            <a:picLocks noChangeAspect="1"/>
          </p:cNvPicPr>
          <p:nvPr/>
        </p:nvPicPr>
        <p:blipFill>
          <a:blip r:embed="rId3">
            <a:extLst>
              <a:ext uri="{28A0092B-C50C-407E-A947-70E740481C1C}">
                <a14:useLocalDpi xmlns:a14="http://schemas.microsoft.com/office/drawing/2010/main" val="0"/>
              </a:ext>
            </a:extLst>
          </a:blip>
          <a:srcRect l="11935" r="16324" b="8105"/>
          <a:stretch>
            <a:fillRect/>
          </a:stretch>
        </p:blipFill>
        <p:spPr>
          <a:xfrm>
            <a:off x="561917" y="2670048"/>
            <a:ext cx="5022019" cy="3618462"/>
          </a:xfrm>
          <a:prstGeom prst="rect">
            <a:avLst/>
          </a:prstGeom>
        </p:spPr>
      </p:pic>
      <p:pic>
        <p:nvPicPr>
          <p:cNvPr id="7" name="Picture 6" descr="A sidewalk and grass next to a building&#10;&#10;AI-generated content may be incorrect.">
            <a:extLst>
              <a:ext uri="{FF2B5EF4-FFF2-40B4-BE49-F238E27FC236}">
                <a16:creationId xmlns:a16="http://schemas.microsoft.com/office/drawing/2014/main" id="{1AD35C79-A416-855A-64F7-B1C182FA97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6809" y="1412434"/>
            <a:ext cx="5966829" cy="4475122"/>
          </a:xfrm>
          <a:prstGeom prst="rect">
            <a:avLst/>
          </a:prstGeom>
        </p:spPr>
      </p:pic>
      <p:sp>
        <p:nvSpPr>
          <p:cNvPr id="9" name="TextBox 8">
            <a:extLst>
              <a:ext uri="{FF2B5EF4-FFF2-40B4-BE49-F238E27FC236}">
                <a16:creationId xmlns:a16="http://schemas.microsoft.com/office/drawing/2014/main" id="{252AE047-D146-EE78-2FA8-AF468F9AD810}"/>
              </a:ext>
            </a:extLst>
          </p:cNvPr>
          <p:cNvSpPr txBox="1"/>
          <p:nvPr/>
        </p:nvSpPr>
        <p:spPr>
          <a:xfrm>
            <a:off x="5511683" y="5926597"/>
            <a:ext cx="2192765" cy="523220"/>
          </a:xfrm>
          <a:prstGeom prst="rect">
            <a:avLst/>
          </a:prstGeom>
          <a:noFill/>
        </p:spPr>
        <p:txBody>
          <a:bodyPr wrap="square" rtlCol="0">
            <a:spAutoFit/>
          </a:bodyPr>
          <a:lstStyle/>
          <a:p>
            <a:r>
              <a:rPr lang="en-GB" sz="2800" b="1" dirty="0">
                <a:sym typeface="Wingdings" panose="05000000000000000000" pitchFamily="2" charset="2"/>
              </a:rPr>
              <a:t></a:t>
            </a:r>
            <a:r>
              <a:rPr lang="en-GB" sz="2800" b="1" dirty="0"/>
              <a:t> Before </a:t>
            </a:r>
          </a:p>
        </p:txBody>
      </p:sp>
      <p:sp>
        <p:nvSpPr>
          <p:cNvPr id="10" name="TextBox 9">
            <a:extLst>
              <a:ext uri="{FF2B5EF4-FFF2-40B4-BE49-F238E27FC236}">
                <a16:creationId xmlns:a16="http://schemas.microsoft.com/office/drawing/2014/main" id="{70D7B8FF-AFE9-957E-376E-B94466A87C26}"/>
              </a:ext>
            </a:extLst>
          </p:cNvPr>
          <p:cNvSpPr txBox="1"/>
          <p:nvPr/>
        </p:nvSpPr>
        <p:spPr>
          <a:xfrm>
            <a:off x="4663800" y="1382295"/>
            <a:ext cx="1695765" cy="523220"/>
          </a:xfrm>
          <a:prstGeom prst="rect">
            <a:avLst/>
          </a:prstGeom>
          <a:noFill/>
        </p:spPr>
        <p:txBody>
          <a:bodyPr wrap="square" rtlCol="0">
            <a:spAutoFit/>
          </a:bodyPr>
          <a:lstStyle/>
          <a:p>
            <a:r>
              <a:rPr lang="en-GB" sz="2800" b="1" dirty="0"/>
              <a:t>After </a:t>
            </a:r>
            <a:r>
              <a:rPr lang="en-GB" sz="2800" b="1" dirty="0">
                <a:sym typeface="Wingdings" panose="05000000000000000000" pitchFamily="2" charset="2"/>
              </a:rPr>
              <a:t></a:t>
            </a:r>
            <a:endParaRPr lang="en-GB" sz="2800" b="1" dirty="0"/>
          </a:p>
        </p:txBody>
      </p:sp>
    </p:spTree>
    <p:extLst>
      <p:ext uri="{BB962C8B-B14F-4D97-AF65-F5344CB8AC3E}">
        <p14:creationId xmlns:p14="http://schemas.microsoft.com/office/powerpoint/2010/main" val="33999470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E0248E81-7238-7D5A-079E-8E9F7B20E4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DC918B-A31E-E6A5-4455-D9D6FE6A9E50}"/>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EHDC Planning Update</a:t>
            </a:r>
          </a:p>
        </p:txBody>
      </p:sp>
      <p:sp>
        <p:nvSpPr>
          <p:cNvPr id="8" name="Content Placeholder 7">
            <a:extLst>
              <a:ext uri="{FF2B5EF4-FFF2-40B4-BE49-F238E27FC236}">
                <a16:creationId xmlns:a16="http://schemas.microsoft.com/office/drawing/2014/main" id="{D52B8492-1755-C627-7063-1729AAB35480}"/>
              </a:ext>
            </a:extLst>
          </p:cNvPr>
          <p:cNvSpPr>
            <a:spLocks noGrp="1"/>
          </p:cNvSpPr>
          <p:nvPr>
            <p:ph idx="1"/>
          </p:nvPr>
        </p:nvSpPr>
        <p:spPr>
          <a:xfrm>
            <a:off x="3195144" y="2438217"/>
            <a:ext cx="5801711" cy="1981566"/>
          </a:xfrm>
        </p:spPr>
        <p:txBody>
          <a:bodyPr>
            <a:normAutofit/>
          </a:bodyPr>
          <a:lstStyle/>
          <a:p>
            <a:pPr marL="0" indent="0">
              <a:buNone/>
            </a:pPr>
            <a:endParaRPr lang="en-GB" b="1" dirty="0">
              <a:solidFill>
                <a:srgbClr val="000000"/>
              </a:solidFill>
            </a:endParaRPr>
          </a:p>
          <a:p>
            <a:pPr marL="0" indent="0">
              <a:buNone/>
            </a:pPr>
            <a:r>
              <a:rPr lang="en-GB" sz="8000" b="1" dirty="0">
                <a:solidFill>
                  <a:srgbClr val="000000"/>
                </a:solidFill>
              </a:rPr>
              <a:t>Questions?</a:t>
            </a:r>
          </a:p>
          <a:p>
            <a:endParaRPr lang="en-GB" dirty="0"/>
          </a:p>
        </p:txBody>
      </p:sp>
      <p:pic>
        <p:nvPicPr>
          <p:cNvPr id="3" name="Picture 2" descr="A black background with text and colorful circles&#10;&#10;Description automatically generated">
            <a:extLst>
              <a:ext uri="{FF2B5EF4-FFF2-40B4-BE49-F238E27FC236}">
                <a16:creationId xmlns:a16="http://schemas.microsoft.com/office/drawing/2014/main" id="{C9DA679D-4C98-D915-CF86-18361DDCBBDC}"/>
              </a:ext>
            </a:extLst>
          </p:cNvPr>
          <p:cNvPicPr>
            <a:picLocks noChangeAspect="1"/>
          </p:cNvPicPr>
          <p:nvPr/>
        </p:nvPicPr>
        <p:blipFill>
          <a:blip r:embed="rId3"/>
          <a:srcRect l="6625" t="11797" b="12237"/>
          <a:stretch/>
        </p:blipFill>
        <p:spPr>
          <a:xfrm>
            <a:off x="9438968" y="4948419"/>
            <a:ext cx="2753032" cy="1909581"/>
          </a:xfrm>
          <a:prstGeom prst="rect">
            <a:avLst/>
          </a:prstGeom>
        </p:spPr>
      </p:pic>
    </p:spTree>
    <p:extLst>
      <p:ext uri="{BB962C8B-B14F-4D97-AF65-F5344CB8AC3E}">
        <p14:creationId xmlns:p14="http://schemas.microsoft.com/office/powerpoint/2010/main" val="7928543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80412-FCBA-FD61-61F3-D5D30F447C7F}"/>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10841FF2-A581-397D-6EA0-C82C67AA8AFD}"/>
              </a:ext>
            </a:extLst>
          </p:cNvPr>
          <p:cNvSpPr txBox="1"/>
          <p:nvPr/>
        </p:nvSpPr>
        <p:spPr>
          <a:xfrm>
            <a:off x="6511688" y="1127070"/>
            <a:ext cx="4928976" cy="1138773"/>
          </a:xfrm>
          <a:prstGeom prst="rect">
            <a:avLst/>
          </a:prstGeom>
          <a:noFill/>
        </p:spPr>
        <p:txBody>
          <a:bodyPr wrap="square" rtlCol="0">
            <a:spAutoFit/>
          </a:bodyPr>
          <a:lstStyle/>
          <a:p>
            <a:endParaRPr lang="en-US" altLang="ko-KR" sz="3200" b="1" dirty="0">
              <a:solidFill>
                <a:srgbClr val="1B8C39"/>
              </a:solidFill>
            </a:endParaRPr>
          </a:p>
          <a:p>
            <a:endParaRPr lang="en-US" altLang="ko-KR" sz="1200" b="1" dirty="0">
              <a:solidFill>
                <a:srgbClr val="1B8C39"/>
              </a:solidFill>
            </a:endParaRPr>
          </a:p>
          <a:p>
            <a:endParaRPr lang="en-US" altLang="ko-KR" sz="1200" b="1" dirty="0">
              <a:solidFill>
                <a:srgbClr val="1B8C39"/>
              </a:solidFill>
            </a:endParaRPr>
          </a:p>
          <a:p>
            <a:endParaRPr lang="ko-KR" altLang="en-US" sz="1200" b="1" dirty="0">
              <a:solidFill>
                <a:srgbClr val="1B8C39"/>
              </a:solidFill>
            </a:endParaRPr>
          </a:p>
        </p:txBody>
      </p:sp>
      <p:sp>
        <p:nvSpPr>
          <p:cNvPr id="7" name="Rectangle 6">
            <a:extLst>
              <a:ext uri="{FF2B5EF4-FFF2-40B4-BE49-F238E27FC236}">
                <a16:creationId xmlns:a16="http://schemas.microsoft.com/office/drawing/2014/main" id="{3578DD0E-4C97-E649-11FC-7E1E1C8CB4F9}"/>
              </a:ext>
            </a:extLst>
          </p:cNvPr>
          <p:cNvSpPr/>
          <p:nvPr/>
        </p:nvSpPr>
        <p:spPr>
          <a:xfrm>
            <a:off x="-1" y="0"/>
            <a:ext cx="12192001" cy="6858000"/>
          </a:xfrm>
          <a:prstGeom prst="rect">
            <a:avLst/>
          </a:prstGeom>
          <a:solidFill>
            <a:srgbClr val="1B8C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5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5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Posterama Text Black"/>
                <a:ea typeface="+mn-ea"/>
                <a:cs typeface="+mn-cs"/>
              </a:rPr>
              <a:t>Progress Update to Community Forum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ko-KR" sz="2400" b="0" i="0" u="none" strike="noStrike" kern="1200" cap="none" spc="0" normalizeH="0" baseline="0" noProof="0" dirty="0">
                <a:ln>
                  <a:noFill/>
                </a:ln>
                <a:solidFill>
                  <a:srgbClr val="FFFFFF"/>
                </a:solidFill>
                <a:effectLst/>
                <a:uLnTx/>
                <a:uFillTx/>
                <a:latin typeface="Posterama Text Black"/>
                <a:ea typeface="+mn-ea"/>
                <a:cs typeface="Arial" pitchFamily="34" charset="0"/>
              </a:rPr>
              <a:t>6 May 2026</a:t>
            </a:r>
            <a:endParaRPr kumimoji="0" lang="ko-KR" altLang="en-US" sz="2400" b="0" i="0" u="none" strike="noStrike" kern="1200" cap="none" spc="0" normalizeH="0" baseline="0" noProof="0" dirty="0">
              <a:ln>
                <a:noFill/>
              </a:ln>
              <a:solidFill>
                <a:srgbClr val="FFFFFF"/>
              </a:solidFill>
              <a:effectLst/>
              <a:uLnTx/>
              <a:uFillTx/>
              <a:latin typeface="Posterama Text Black"/>
              <a:ea typeface="+mn-ea"/>
              <a:cs typeface="Arial" pitchFamily="34" charset="0"/>
            </a:endParaRPr>
          </a:p>
        </p:txBody>
      </p:sp>
      <p:pic>
        <p:nvPicPr>
          <p:cNvPr id="5" name="Picture 4">
            <a:extLst>
              <a:ext uri="{FF2B5EF4-FFF2-40B4-BE49-F238E27FC236}">
                <a16:creationId xmlns:a16="http://schemas.microsoft.com/office/drawing/2014/main" id="{D2F7BAC9-3A91-2CE6-CDCB-66DCA6778AEA}"/>
              </a:ext>
            </a:extLst>
          </p:cNvPr>
          <p:cNvPicPr>
            <a:picLocks noChangeAspect="1"/>
          </p:cNvPicPr>
          <p:nvPr/>
        </p:nvPicPr>
        <p:blipFill>
          <a:blip r:embed="rId3"/>
          <a:srcRect l="5438" t="17720" r="536" b="28421"/>
          <a:stretch>
            <a:fillRect/>
          </a:stretch>
        </p:blipFill>
        <p:spPr>
          <a:xfrm>
            <a:off x="3278700" y="564775"/>
            <a:ext cx="5119561" cy="3901877"/>
          </a:xfrm>
          <a:prstGeom prst="rect">
            <a:avLst/>
          </a:prstGeom>
        </p:spPr>
      </p:pic>
    </p:spTree>
    <p:extLst>
      <p:ext uri="{BB962C8B-B14F-4D97-AF65-F5344CB8AC3E}">
        <p14:creationId xmlns:p14="http://schemas.microsoft.com/office/powerpoint/2010/main" val="15859264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DAE81-5CC8-6AB3-5479-3BAADD0EE764}"/>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445D558-BDF5-A339-5504-BB024CE39D6E}"/>
              </a:ext>
            </a:extLst>
          </p:cNvPr>
          <p:cNvSpPr>
            <a:spLocks noGrp="1"/>
          </p:cNvSpPr>
          <p:nvPr>
            <p:ph type="body" sz="quarter" idx="10"/>
          </p:nvPr>
        </p:nvSpPr>
        <p:spPr>
          <a:xfrm>
            <a:off x="409118" y="592043"/>
            <a:ext cx="11573197" cy="724247"/>
          </a:xfrm>
        </p:spPr>
        <p:txBody>
          <a:bodyPr>
            <a:normAutofit fontScale="92500" lnSpcReduction="20000"/>
          </a:bodyPr>
          <a:lstStyle/>
          <a:p>
            <a:r>
              <a:rPr lang="en-US" dirty="0">
                <a:solidFill>
                  <a:srgbClr val="1B8C39"/>
                </a:solidFill>
              </a:rPr>
              <a:t>Introducing Greenbelt Group</a:t>
            </a:r>
          </a:p>
        </p:txBody>
      </p:sp>
      <p:sp>
        <p:nvSpPr>
          <p:cNvPr id="14" name="TextBox 13">
            <a:extLst>
              <a:ext uri="{FF2B5EF4-FFF2-40B4-BE49-F238E27FC236}">
                <a16:creationId xmlns:a16="http://schemas.microsoft.com/office/drawing/2014/main" id="{5896B649-44B9-566D-AA36-A226F5052507}"/>
              </a:ext>
            </a:extLst>
          </p:cNvPr>
          <p:cNvSpPr txBox="1"/>
          <p:nvPr/>
        </p:nvSpPr>
        <p:spPr>
          <a:xfrm>
            <a:off x="5770222" y="1436084"/>
            <a:ext cx="6421777" cy="6524863"/>
          </a:xfrm>
          <a:prstGeom prst="rect">
            <a:avLst/>
          </a:prstGeom>
          <a:noFill/>
        </p:spPr>
        <p:txBody>
          <a:bodyPr wrap="square" rtlCol="0">
            <a:spAutoFit/>
          </a:bodyPr>
          <a:lstStyle/>
          <a:p>
            <a:r>
              <a:rPr lang="en-US" altLang="ko-KR" dirty="0">
                <a:solidFill>
                  <a:srgbClr val="1B8C39"/>
                </a:solidFill>
              </a:rPr>
              <a:t>Appointed in January 2026</a:t>
            </a:r>
          </a:p>
          <a:p>
            <a:endParaRPr lang="en-US" altLang="ko-KR" dirty="0">
              <a:solidFill>
                <a:srgbClr val="1B8C39"/>
              </a:solidFill>
            </a:endParaRPr>
          </a:p>
          <a:p>
            <a:r>
              <a:rPr lang="en-US" altLang="ko-KR" dirty="0">
                <a:solidFill>
                  <a:srgbClr val="1B8C39"/>
                </a:solidFill>
              </a:rPr>
              <a:t>Hit the ground running to ensure the areas under their management are brought back to </a:t>
            </a:r>
            <a:r>
              <a:rPr lang="en-US" altLang="ko-KR" dirty="0" err="1">
                <a:solidFill>
                  <a:srgbClr val="1B8C39"/>
                </a:solidFill>
              </a:rPr>
              <a:t>standad</a:t>
            </a:r>
            <a:r>
              <a:rPr lang="en-US" altLang="ko-KR" dirty="0">
                <a:solidFill>
                  <a:srgbClr val="1B8C39"/>
                </a:solidFill>
              </a:rPr>
              <a:t> and well maintained</a:t>
            </a:r>
          </a:p>
          <a:p>
            <a:endParaRPr lang="en-US" altLang="ko-KR" dirty="0">
              <a:solidFill>
                <a:srgbClr val="1B8C39"/>
              </a:solidFill>
            </a:endParaRPr>
          </a:p>
          <a:p>
            <a:r>
              <a:rPr lang="en-US" altLang="ko-KR" dirty="0">
                <a:solidFill>
                  <a:srgbClr val="1B8C39"/>
                </a:solidFill>
              </a:rPr>
              <a:t>Regular attendance by site warden (Tom)</a:t>
            </a:r>
          </a:p>
          <a:p>
            <a:endParaRPr lang="en-US" altLang="ko-KR" dirty="0">
              <a:solidFill>
                <a:srgbClr val="1B8C39"/>
              </a:solidFill>
            </a:endParaRPr>
          </a:p>
          <a:p>
            <a:r>
              <a:rPr lang="en-US" altLang="ko-KR" dirty="0">
                <a:solidFill>
                  <a:srgbClr val="1B8C39"/>
                </a:solidFill>
              </a:rPr>
              <a:t>Keen to meet residents on site as well as at separate meetings</a:t>
            </a:r>
          </a:p>
          <a:p>
            <a:endParaRPr lang="en-US" altLang="ko-KR" dirty="0">
              <a:solidFill>
                <a:srgbClr val="1B8C39"/>
              </a:solidFill>
            </a:endParaRPr>
          </a:p>
          <a:p>
            <a:r>
              <a:rPr lang="en-US" altLang="ko-KR" dirty="0">
                <a:solidFill>
                  <a:srgbClr val="1B8C39"/>
                </a:solidFill>
              </a:rPr>
              <a:t>In process of receiving resident/billing data from Gateway to enable issue of account statements</a:t>
            </a:r>
          </a:p>
          <a:p>
            <a:endParaRPr lang="en-US" altLang="ko-KR" dirty="0">
              <a:solidFill>
                <a:srgbClr val="1B8C39"/>
              </a:solidFill>
            </a:endParaRPr>
          </a:p>
          <a:p>
            <a:r>
              <a:rPr lang="en-US" altLang="ko-KR" dirty="0">
                <a:solidFill>
                  <a:srgbClr val="1B8C39"/>
                </a:solidFill>
              </a:rPr>
              <a:t>Thorough analysis of road ownership in Western </a:t>
            </a:r>
            <a:r>
              <a:rPr lang="en-US" altLang="ko-KR" dirty="0" err="1">
                <a:solidFill>
                  <a:srgbClr val="1B8C39"/>
                </a:solidFill>
              </a:rPr>
              <a:t>neighbourhood</a:t>
            </a:r>
            <a:r>
              <a:rPr lang="en-US" altLang="ko-KR" dirty="0">
                <a:solidFill>
                  <a:srgbClr val="1B8C39"/>
                </a:solidFill>
              </a:rPr>
              <a:t> undertaken and analysis being confirmed with developers</a:t>
            </a:r>
          </a:p>
          <a:p>
            <a:endParaRPr lang="en-US" altLang="ko-KR" sz="2000" dirty="0">
              <a:solidFill>
                <a:srgbClr val="1B8C39"/>
              </a:solidFill>
            </a:endParaRPr>
          </a:p>
          <a:p>
            <a:endParaRPr lang="en-US" altLang="ko-KR" sz="2000" dirty="0">
              <a:solidFill>
                <a:srgbClr val="1B8C39"/>
              </a:solidFill>
            </a:endParaRPr>
          </a:p>
          <a:p>
            <a:endParaRPr lang="en-US" altLang="ko-KR" sz="2000" dirty="0">
              <a:solidFill>
                <a:srgbClr val="1B8C39"/>
              </a:solidFill>
            </a:endParaRPr>
          </a:p>
          <a:p>
            <a:endParaRPr lang="en-US" altLang="ko-KR" sz="2000" dirty="0">
              <a:solidFill>
                <a:srgbClr val="1B8C39"/>
              </a:solidFill>
            </a:endParaRPr>
          </a:p>
          <a:p>
            <a:endParaRPr lang="en-US" altLang="ko-KR" sz="2000" dirty="0">
              <a:solidFill>
                <a:srgbClr val="1B8C39"/>
              </a:solidFill>
            </a:endParaRPr>
          </a:p>
          <a:p>
            <a:endParaRPr lang="en-US" altLang="ko-KR" dirty="0">
              <a:solidFill>
                <a:srgbClr val="1B8C39"/>
              </a:solidFill>
            </a:endParaRPr>
          </a:p>
          <a:p>
            <a:endParaRPr lang="en-US" altLang="ko-KR" dirty="0">
              <a:solidFill>
                <a:srgbClr val="1B8C39"/>
              </a:solidFill>
            </a:endParaRPr>
          </a:p>
          <a:p>
            <a:endParaRPr lang="en-US" altLang="ko-KR" sz="1200" b="1" dirty="0">
              <a:solidFill>
                <a:srgbClr val="1B8C39"/>
              </a:solidFill>
            </a:endParaRPr>
          </a:p>
        </p:txBody>
      </p:sp>
      <p:pic>
        <p:nvPicPr>
          <p:cNvPr id="27" name="Picture 26">
            <a:extLst>
              <a:ext uri="{FF2B5EF4-FFF2-40B4-BE49-F238E27FC236}">
                <a16:creationId xmlns:a16="http://schemas.microsoft.com/office/drawing/2014/main" id="{4D15894A-EAD1-66D1-82FB-087AAEA885F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72644" y="123509"/>
            <a:ext cx="2646002" cy="432000"/>
          </a:xfrm>
          <a:prstGeom prst="rect">
            <a:avLst/>
          </a:prstGeom>
        </p:spPr>
      </p:pic>
      <p:pic>
        <p:nvPicPr>
          <p:cNvPr id="5" name="Picture 4">
            <a:extLst>
              <a:ext uri="{FF2B5EF4-FFF2-40B4-BE49-F238E27FC236}">
                <a16:creationId xmlns:a16="http://schemas.microsoft.com/office/drawing/2014/main" id="{9223A95D-7D01-8F96-8313-32E3A9A7FB7E}"/>
              </a:ext>
            </a:extLst>
          </p:cNvPr>
          <p:cNvPicPr>
            <a:picLocks noChangeAspect="1"/>
          </p:cNvPicPr>
          <p:nvPr/>
        </p:nvPicPr>
        <p:blipFill>
          <a:blip r:embed="rId4" cstate="hqprint">
            <a:extLst>
              <a:ext uri="{28A0092B-C50C-407E-A947-70E740481C1C}">
                <a14:useLocalDpi xmlns:a14="http://schemas.microsoft.com/office/drawing/2010/main"/>
              </a:ext>
            </a:extLst>
          </a:blip>
          <a:srcRect t="6878"/>
          <a:stretch>
            <a:fillRect/>
          </a:stretch>
        </p:blipFill>
        <p:spPr>
          <a:xfrm>
            <a:off x="481547" y="1352824"/>
            <a:ext cx="2784960" cy="4610547"/>
          </a:xfrm>
          <a:prstGeom prst="rect">
            <a:avLst/>
          </a:prstGeom>
          <a:ln w="28575">
            <a:solidFill>
              <a:srgbClr val="1B8C39"/>
            </a:solidFill>
          </a:ln>
        </p:spPr>
      </p:pic>
      <p:pic>
        <p:nvPicPr>
          <p:cNvPr id="4" name="Picture 3">
            <a:extLst>
              <a:ext uri="{FF2B5EF4-FFF2-40B4-BE49-F238E27FC236}">
                <a16:creationId xmlns:a16="http://schemas.microsoft.com/office/drawing/2014/main" id="{7952B1C3-79E1-E13F-FF24-A3F0CC75FD9E}"/>
              </a:ext>
            </a:extLst>
          </p:cNvPr>
          <p:cNvPicPr>
            <a:picLocks noChangeAspect="1"/>
          </p:cNvPicPr>
          <p:nvPr/>
        </p:nvPicPr>
        <p:blipFill>
          <a:blip r:embed="rId5"/>
          <a:stretch>
            <a:fillRect/>
          </a:stretch>
        </p:blipFill>
        <p:spPr>
          <a:xfrm>
            <a:off x="3556205" y="3097150"/>
            <a:ext cx="1924319" cy="905001"/>
          </a:xfrm>
          <a:prstGeom prst="rect">
            <a:avLst/>
          </a:prstGeom>
        </p:spPr>
      </p:pic>
    </p:spTree>
    <p:extLst>
      <p:ext uri="{BB962C8B-B14F-4D97-AF65-F5344CB8AC3E}">
        <p14:creationId xmlns:p14="http://schemas.microsoft.com/office/powerpoint/2010/main" val="29106706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D2CD76-BECC-4BC3-96A4-3E013F501ABD}"/>
              </a:ext>
            </a:extLst>
          </p:cNvPr>
          <p:cNvSpPr/>
          <p:nvPr/>
        </p:nvSpPr>
        <p:spPr>
          <a:xfrm>
            <a:off x="0" y="0"/>
            <a:ext cx="12192000" cy="6857999"/>
          </a:xfrm>
          <a:prstGeom prst="rect">
            <a:avLst/>
          </a:prstGeom>
          <a:solidFill>
            <a:srgbClr val="5C462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F055EB9-6E43-3296-A3BC-4AAC49D44D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40967" y="10795"/>
            <a:ext cx="5213371" cy="6858000"/>
          </a:xfrm>
          <a:prstGeom prst="rect">
            <a:avLst/>
          </a:prstGeom>
        </p:spPr>
      </p:pic>
      <p:sp>
        <p:nvSpPr>
          <p:cNvPr id="6" name="Date Placeholder 3">
            <a:extLst>
              <a:ext uri="{FF2B5EF4-FFF2-40B4-BE49-F238E27FC236}">
                <a16:creationId xmlns:a16="http://schemas.microsoft.com/office/drawing/2014/main" id="{EC778253-EDF7-1BCA-320B-43B51D600461}"/>
              </a:ext>
            </a:extLst>
          </p:cNvPr>
          <p:cNvSpPr txBox="1">
            <a:spLocks/>
          </p:cNvSpPr>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0" name="Rectangle: Top Corners Rounded 9">
            <a:extLst>
              <a:ext uri="{FF2B5EF4-FFF2-40B4-BE49-F238E27FC236}">
                <a16:creationId xmlns:a16="http://schemas.microsoft.com/office/drawing/2014/main" id="{4FBAC2A7-84B1-92F7-AB5E-205D050064E4}"/>
              </a:ext>
            </a:extLst>
          </p:cNvPr>
          <p:cNvSpPr/>
          <p:nvPr/>
        </p:nvSpPr>
        <p:spPr>
          <a:xfrm rot="5400000">
            <a:off x="2054245" y="-1719360"/>
            <a:ext cx="988949" cy="5097444"/>
          </a:xfrm>
          <a:prstGeom prst="round2SameRect">
            <a:avLst/>
          </a:prstGeom>
          <a:solidFill>
            <a:srgbClr val="B2C218"/>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B625E74E-C5CE-4D8E-3B18-502E2CD8AB12}"/>
              </a:ext>
            </a:extLst>
          </p:cNvPr>
          <p:cNvSpPr txBox="1"/>
          <p:nvPr/>
        </p:nvSpPr>
        <p:spPr>
          <a:xfrm>
            <a:off x="391519" y="1453703"/>
            <a:ext cx="6123810" cy="4883260"/>
          </a:xfrm>
          <a:prstGeom prst="rect">
            <a:avLst/>
          </a:prstGeom>
          <a:noFill/>
        </p:spPr>
        <p:txBody>
          <a:bodyPr wrap="square">
            <a:spAutoFit/>
          </a:bodyPr>
          <a:lstStyle/>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Greenbelt Group is the UK’s leading provider of high-quality sustainable stewardship for green spaces and infrastructure</a:t>
            </a:r>
            <a:b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b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We manage 20,000 hectares of land, on behalf of 85,000+ households, on more than 780 unique developments UK-wide</a:t>
            </a:r>
            <a:b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b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We bring expertise in public open space management, H&amp;S, woodlands, play areas, drainage, law, ecology and more</a:t>
            </a: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Trees/woodland, grass, shrubs, litter/bins, </a:t>
            </a:r>
            <a:r>
              <a:rPr kumimoji="0" lang="en-GB" sz="1600" b="1" i="0" u="none" strike="noStrike" kern="1200" cap="none" spc="0" normalizeH="0" baseline="0" noProof="0" dirty="0" err="1">
                <a:ln>
                  <a:noFill/>
                </a:ln>
                <a:solidFill>
                  <a:prstClr val="white"/>
                </a:solidFill>
                <a:effectLst/>
                <a:uLnTx/>
                <a:uFillTx/>
                <a:latin typeface="FS Albert" panose="02000000040000020004" pitchFamily="2" charset="0"/>
                <a:ea typeface="Open Sans"/>
                <a:cs typeface="Arial" panose="020B0604020202020204" pitchFamily="34" charset="0"/>
                <a:sym typeface="Open Sans"/>
              </a:rPr>
              <a:t>SuDS</a:t>
            </a: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/water, roads, paths, hedges, fencing/gates, bins, benches, signage, </a:t>
            </a:r>
            <a:r>
              <a:rPr kumimoji="0" lang="en-GB" sz="1600" b="1" i="0" u="none" strike="noStrike" kern="1200" cap="none" spc="0" normalizeH="0" baseline="0" noProof="0">
                <a:ln>
                  <a:noFill/>
                </a:ln>
                <a:solidFill>
                  <a:prstClr val="white"/>
                </a:solidFill>
                <a:effectLst/>
                <a:uLnTx/>
                <a:uFillTx/>
                <a:latin typeface="FS Albert" panose="02000000040000020004" pitchFamily="2" charset="0"/>
                <a:ea typeface="Open Sans"/>
                <a:cs typeface="Arial" panose="020B0604020202020204" pitchFamily="34" charset="0"/>
                <a:sym typeface="Open Sans"/>
              </a:rPr>
              <a:t>Western bund</a:t>
            </a: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Community Liaison Officer: Nick Upton</a:t>
            </a:r>
          </a:p>
          <a:p>
            <a:pPr marL="0" marR="114160" lvl="0" indent="0" algn="l" defTabSz="914400" rtl="0" eaLnBrk="1" fontAlgn="auto" latinLnBrk="0" hangingPunct="1">
              <a:lnSpc>
                <a:spcPct val="114666"/>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rPr>
              <a:t>Site Warden: Tom Hulme</a:t>
            </a:r>
          </a:p>
          <a:p>
            <a:pPr marL="285750" marR="114160" lvl="0" indent="-285750" algn="l" defTabSz="914400" rtl="0" eaLnBrk="1" fontAlgn="auto" latinLnBrk="0" hangingPunct="1">
              <a:lnSpc>
                <a:spcPct val="114666"/>
              </a:lnSpc>
              <a:spcBef>
                <a:spcPts val="0"/>
              </a:spcBef>
              <a:spcAft>
                <a:spcPts val="0"/>
              </a:spcAft>
              <a:buClrTx/>
              <a:buSzTx/>
              <a:buFont typeface="Arial" panose="020B0604020202020204" pitchFamily="34" charset="0"/>
              <a:buChar char="•"/>
              <a:tabLst/>
              <a:defRPr/>
            </a:pPr>
            <a:endParaRPr kumimoji="0" lang="en-GB" sz="1600" b="1" i="0" u="none" strike="noStrike" kern="1200" cap="none" spc="0" normalizeH="0" baseline="0" noProof="0" dirty="0">
              <a:ln>
                <a:noFill/>
              </a:ln>
              <a:solidFill>
                <a:prstClr val="white"/>
              </a:solidFill>
              <a:effectLst/>
              <a:uLnTx/>
              <a:uFillTx/>
              <a:latin typeface="FS Albert" panose="02000000040000020004" pitchFamily="2" charset="0"/>
              <a:ea typeface="Open Sans"/>
              <a:cs typeface="Arial" panose="020B0604020202020204" pitchFamily="34" charset="0"/>
              <a:sym typeface="Open Sans"/>
            </a:endParaRPr>
          </a:p>
        </p:txBody>
      </p:sp>
      <p:sp>
        <p:nvSpPr>
          <p:cNvPr id="17" name="TextBox 16">
            <a:extLst>
              <a:ext uri="{FF2B5EF4-FFF2-40B4-BE49-F238E27FC236}">
                <a16:creationId xmlns:a16="http://schemas.microsoft.com/office/drawing/2014/main" id="{3D3E462B-C9D5-BF3F-7C28-83E1DD22EC23}"/>
              </a:ext>
            </a:extLst>
          </p:cNvPr>
          <p:cNvSpPr txBox="1"/>
          <p:nvPr/>
        </p:nvSpPr>
        <p:spPr>
          <a:xfrm>
            <a:off x="10399052" y="994154"/>
            <a:ext cx="1697995" cy="919098"/>
          </a:xfrm>
          <a:prstGeom prst="rect">
            <a:avLst/>
          </a:prstGeom>
          <a:noFill/>
        </p:spPr>
        <p:txBody>
          <a:bodyPr wrap="square">
            <a:spAutoFit/>
          </a:bodyPr>
          <a:lstStyle/>
          <a:p>
            <a:pPr marL="0" marR="114160" lvl="0" indent="0" algn="l" defTabSz="914400" rtl="0" eaLnBrk="1" fontAlgn="auto" latinLnBrk="0" hangingPunct="1">
              <a:lnSpc>
                <a:spcPct val="114666"/>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B2C218"/>
                </a:solidFill>
                <a:effectLst/>
                <a:uLnTx/>
                <a:uFillTx/>
                <a:latin typeface="FS Albert" panose="02000000040000020004" pitchFamily="2" charset="0"/>
                <a:ea typeface="Open Sans"/>
                <a:cs typeface="Arial" panose="020B0604020202020204" pitchFamily="34" charset="0"/>
                <a:sym typeface="Open Sans"/>
              </a:rPr>
              <a:t>(Indicative </a:t>
            </a:r>
          </a:p>
          <a:p>
            <a:pPr marL="0" marR="114160" lvl="0" indent="0" algn="l" defTabSz="914400" rtl="0" eaLnBrk="1" fontAlgn="auto" latinLnBrk="0" hangingPunct="1">
              <a:lnSpc>
                <a:spcPct val="114666"/>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B2C218"/>
                </a:solidFill>
                <a:effectLst/>
                <a:uLnTx/>
                <a:uFillTx/>
                <a:latin typeface="FS Albert" panose="02000000040000020004" pitchFamily="2" charset="0"/>
                <a:ea typeface="Open Sans"/>
                <a:cs typeface="Arial" panose="020B0604020202020204" pitchFamily="34" charset="0"/>
                <a:sym typeface="Open Sans"/>
              </a:rPr>
              <a:t>Greenspace </a:t>
            </a:r>
          </a:p>
          <a:p>
            <a:pPr marL="0" marR="114160" lvl="0" indent="0" algn="l" defTabSz="914400" rtl="0" eaLnBrk="1" fontAlgn="auto" latinLnBrk="0" hangingPunct="1">
              <a:lnSpc>
                <a:spcPct val="114666"/>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B2C218"/>
                </a:solidFill>
                <a:effectLst/>
                <a:uLnTx/>
                <a:uFillTx/>
                <a:latin typeface="FS Albert" panose="02000000040000020004" pitchFamily="2" charset="0"/>
                <a:ea typeface="Open Sans"/>
                <a:cs typeface="Arial" panose="020B0604020202020204" pitchFamily="34" charset="0"/>
                <a:sym typeface="Open Sans"/>
              </a:rPr>
              <a:t>plan only)</a:t>
            </a:r>
          </a:p>
        </p:txBody>
      </p:sp>
      <p:sp>
        <p:nvSpPr>
          <p:cNvPr id="23" name="Title 1">
            <a:extLst>
              <a:ext uri="{FF2B5EF4-FFF2-40B4-BE49-F238E27FC236}">
                <a16:creationId xmlns:a16="http://schemas.microsoft.com/office/drawing/2014/main" id="{550C15E1-169D-8A6F-F834-8525C6138831}"/>
              </a:ext>
            </a:extLst>
          </p:cNvPr>
          <p:cNvSpPr txBox="1">
            <a:spLocks/>
          </p:cNvSpPr>
          <p:nvPr/>
        </p:nvSpPr>
        <p:spPr>
          <a:xfrm>
            <a:off x="-353563" y="406069"/>
            <a:ext cx="5485124" cy="871247"/>
          </a:xfrm>
          <a:prstGeom prst="rect">
            <a:avLst/>
          </a:prstGeom>
        </p:spPr>
        <p:txBody>
          <a:bodyPr vert="horz" lIns="91440" tIns="45720" rIns="91440" bIns="45720" rtlCol="0" anchor="ctr"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608853"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FS Albert" panose="02000000040000020004" pitchFamily="2" charset="0"/>
                <a:ea typeface="Open Sans"/>
                <a:cs typeface="Arial" panose="020B0604020202020204" pitchFamily="34" charset="0"/>
                <a:sym typeface="Open Sans"/>
              </a:rPr>
              <a:t>GREENBELT</a:t>
            </a:r>
            <a:r>
              <a:rPr kumimoji="0" lang="en-GB" sz="3600" b="1" i="0" u="none" strike="noStrike" kern="1200" cap="none" spc="0" normalizeH="0" baseline="0" noProof="0" dirty="0">
                <a:ln>
                  <a:noFill/>
                </a:ln>
                <a:solidFill>
                  <a:srgbClr val="5D452B"/>
                </a:solidFill>
                <a:effectLst/>
                <a:uLnTx/>
                <a:uFillTx/>
                <a:latin typeface="FS Albert" panose="02000000040000020004" pitchFamily="2" charset="0"/>
                <a:ea typeface="Open Sans"/>
                <a:cs typeface="Arial" panose="020B0604020202020204" pitchFamily="34" charset="0"/>
                <a:sym typeface="Open Sans"/>
              </a:rPr>
              <a:t> GROUP AT</a:t>
            </a:r>
          </a:p>
          <a:p>
            <a:pPr marL="608853"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FS Albert" panose="02000000040000020004" pitchFamily="2" charset="0"/>
                <a:ea typeface="Open Sans"/>
                <a:cs typeface="Arial" panose="020B0604020202020204" pitchFamily="34" charset="0"/>
                <a:sym typeface="Open Sans"/>
              </a:rPr>
              <a:t>STORTFORD</a:t>
            </a:r>
            <a:r>
              <a:rPr kumimoji="0" lang="en-GB" sz="3600" b="1" i="0" u="none" strike="noStrike" kern="1200" cap="none" spc="0" normalizeH="0" baseline="0" noProof="0" dirty="0">
                <a:ln>
                  <a:noFill/>
                </a:ln>
                <a:solidFill>
                  <a:srgbClr val="5D452B"/>
                </a:solidFill>
                <a:effectLst/>
                <a:uLnTx/>
                <a:uFillTx/>
                <a:latin typeface="FS Albert" panose="02000000040000020004" pitchFamily="2" charset="0"/>
                <a:ea typeface="Open Sans"/>
                <a:cs typeface="Arial" panose="020B0604020202020204" pitchFamily="34" charset="0"/>
                <a:sym typeface="Open Sans"/>
              </a:rPr>
              <a:t> FIELDS</a:t>
            </a:r>
          </a:p>
        </p:txBody>
      </p:sp>
    </p:spTree>
    <p:extLst>
      <p:ext uri="{BB962C8B-B14F-4D97-AF65-F5344CB8AC3E}">
        <p14:creationId xmlns:p14="http://schemas.microsoft.com/office/powerpoint/2010/main" val="40666221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3">
            <a:extLst>
              <a:ext uri="{FF2B5EF4-FFF2-40B4-BE49-F238E27FC236}">
                <a16:creationId xmlns:a16="http://schemas.microsoft.com/office/drawing/2014/main" id="{CECAF7F2-BA06-C85C-A82B-6196EB28560A}"/>
              </a:ext>
            </a:extLst>
          </p:cNvPr>
          <p:cNvSpPr txBox="1">
            <a:spLocks noChangeArrowheads="1"/>
          </p:cNvSpPr>
          <p:nvPr/>
        </p:nvSpPr>
        <p:spPr bwMode="auto">
          <a:xfrm>
            <a:off x="1277050" y="1624547"/>
            <a:ext cx="2109790" cy="1308050"/>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Local Residents x3</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Yuan Chen</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Simon Gallagher</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Mark Johnson </a:t>
            </a:r>
          </a:p>
        </p:txBody>
      </p:sp>
      <p:sp>
        <p:nvSpPr>
          <p:cNvPr id="3076" name="Line 16">
            <a:extLst>
              <a:ext uri="{FF2B5EF4-FFF2-40B4-BE49-F238E27FC236}">
                <a16:creationId xmlns:a16="http://schemas.microsoft.com/office/drawing/2014/main" id="{1B199897-373E-C120-A03F-318D6EB978FB}"/>
              </a:ext>
            </a:extLst>
          </p:cNvPr>
          <p:cNvSpPr>
            <a:spLocks noChangeShapeType="1"/>
          </p:cNvSpPr>
          <p:nvPr/>
        </p:nvSpPr>
        <p:spPr bwMode="auto">
          <a:xfrm>
            <a:off x="3061449" y="3798332"/>
            <a:ext cx="3077" cy="759900"/>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5" name="Text Box 4">
            <a:extLst>
              <a:ext uri="{FF2B5EF4-FFF2-40B4-BE49-F238E27FC236}">
                <a16:creationId xmlns:a16="http://schemas.microsoft.com/office/drawing/2014/main" id="{7123E34F-F767-FCFC-3985-F182355FF921}"/>
              </a:ext>
            </a:extLst>
          </p:cNvPr>
          <p:cNvSpPr txBox="1">
            <a:spLocks noChangeArrowheads="1"/>
          </p:cNvSpPr>
          <p:nvPr/>
        </p:nvSpPr>
        <p:spPr bwMode="auto">
          <a:xfrm>
            <a:off x="2416433" y="3197447"/>
            <a:ext cx="1336675" cy="600164"/>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Voluntary/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Community Sector x1</a:t>
            </a:r>
          </a:p>
        </p:txBody>
      </p:sp>
      <p:sp>
        <p:nvSpPr>
          <p:cNvPr id="3077" name="Line 17">
            <a:extLst>
              <a:ext uri="{FF2B5EF4-FFF2-40B4-BE49-F238E27FC236}">
                <a16:creationId xmlns:a16="http://schemas.microsoft.com/office/drawing/2014/main" id="{07014239-26E2-BB07-3F84-34C3F26D0B96}"/>
              </a:ext>
            </a:extLst>
          </p:cNvPr>
          <p:cNvSpPr>
            <a:spLocks noChangeShapeType="1"/>
          </p:cNvSpPr>
          <p:nvPr/>
        </p:nvSpPr>
        <p:spPr bwMode="auto">
          <a:xfrm flipH="1">
            <a:off x="5489645" y="2392770"/>
            <a:ext cx="4237" cy="2173927"/>
          </a:xfrm>
          <a:prstGeom prst="line">
            <a:avLst/>
          </a:prstGeom>
          <a:noFill/>
          <a:ln w="57150">
            <a:solidFill>
              <a:srgbClr val="92D05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79" name="Rectangle 3">
            <a:extLst>
              <a:ext uri="{FF2B5EF4-FFF2-40B4-BE49-F238E27FC236}">
                <a16:creationId xmlns:a16="http://schemas.microsoft.com/office/drawing/2014/main" id="{C19DF63A-E318-7B23-EEAB-F9FE7FC12812}"/>
              </a:ext>
            </a:extLst>
          </p:cNvPr>
          <p:cNvSpPr>
            <a:spLocks noChangeArrowheads="1"/>
          </p:cNvSpPr>
          <p:nvPr/>
        </p:nvSpPr>
        <p:spPr bwMode="auto">
          <a:xfrm>
            <a:off x="1999092" y="4544014"/>
            <a:ext cx="6593616" cy="477335"/>
          </a:xfrm>
          <a:prstGeom prst="rect">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50000"/>
              </a:lnSpc>
              <a:spcBef>
                <a:spcPts val="600"/>
              </a:spcBef>
              <a:spcAft>
                <a:spcPts val="0"/>
              </a:spcAft>
              <a:buClr>
                <a:prstClr val="black"/>
              </a:buClr>
              <a:buSzTx/>
              <a:buFontTx/>
              <a:buNone/>
              <a:tabLst/>
              <a:defRPr/>
            </a:pP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Stortford Fields Community Management Trust (SFCMT)</a:t>
            </a:r>
          </a:p>
        </p:txBody>
      </p:sp>
      <p:sp>
        <p:nvSpPr>
          <p:cNvPr id="3080" name="Text Box 2">
            <a:extLst>
              <a:ext uri="{FF2B5EF4-FFF2-40B4-BE49-F238E27FC236}">
                <a16:creationId xmlns:a16="http://schemas.microsoft.com/office/drawing/2014/main" id="{8BDF9EA4-D9F5-F037-B20C-7E80BD359A72}"/>
              </a:ext>
            </a:extLst>
          </p:cNvPr>
          <p:cNvSpPr txBox="1">
            <a:spLocks noChangeArrowheads="1"/>
          </p:cNvSpPr>
          <p:nvPr/>
        </p:nvSpPr>
        <p:spPr bwMode="auto">
          <a:xfrm>
            <a:off x="3580598" y="1605539"/>
            <a:ext cx="2700605" cy="907941"/>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East Herts District Council x 1</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Cllr Sarah Copley (Chair)</a:t>
            </a:r>
          </a:p>
        </p:txBody>
      </p:sp>
      <p:sp>
        <p:nvSpPr>
          <p:cNvPr id="3081" name="Line 16">
            <a:extLst>
              <a:ext uri="{FF2B5EF4-FFF2-40B4-BE49-F238E27FC236}">
                <a16:creationId xmlns:a16="http://schemas.microsoft.com/office/drawing/2014/main" id="{26978743-05C7-B33E-F247-F8BBDB0E3904}"/>
              </a:ext>
            </a:extLst>
          </p:cNvPr>
          <p:cNvSpPr>
            <a:spLocks noChangeShapeType="1"/>
          </p:cNvSpPr>
          <p:nvPr/>
        </p:nvSpPr>
        <p:spPr bwMode="auto">
          <a:xfrm>
            <a:off x="2308691" y="2965177"/>
            <a:ext cx="5753" cy="1601520"/>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2" name="Text Box 2">
            <a:extLst>
              <a:ext uri="{FF2B5EF4-FFF2-40B4-BE49-F238E27FC236}">
                <a16:creationId xmlns:a16="http://schemas.microsoft.com/office/drawing/2014/main" id="{D8EC59AC-B0F0-73D4-A60A-B657D30C2C44}"/>
              </a:ext>
            </a:extLst>
          </p:cNvPr>
          <p:cNvSpPr txBox="1">
            <a:spLocks noChangeArrowheads="1"/>
          </p:cNvSpPr>
          <p:nvPr/>
        </p:nvSpPr>
        <p:spPr bwMode="auto">
          <a:xfrm>
            <a:off x="6562041" y="1624547"/>
            <a:ext cx="3033292" cy="984885"/>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Developer Consortium x 2</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Samantha Williams – Taylor Wimpey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Isaac Kibirige, </a:t>
            </a:r>
            <a:r>
              <a:rPr kumimoji="0" lang="en-GB" altLang="en-US" sz="1400" b="1" i="0" u="none" strike="noStrike" kern="1200" cap="none" spc="0" normalizeH="0" baseline="0" noProof="0" dirty="0" err="1">
                <a:ln>
                  <a:noFill/>
                </a:ln>
                <a:solidFill>
                  <a:srgbClr val="8BC145"/>
                </a:solidFill>
                <a:effectLst/>
                <a:uLnTx/>
                <a:uFillTx/>
                <a:latin typeface="Arial" panose="020B0604020202020204" pitchFamily="34" charset="0"/>
                <a:ea typeface="+mn-ea"/>
                <a:cs typeface="Arial" panose="020B0604020202020204" pitchFamily="34" charset="0"/>
              </a:rPr>
              <a:t>Vistry</a:t>
            </a:r>
            <a:endPar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endParaRPr>
          </a:p>
        </p:txBody>
      </p:sp>
      <p:sp>
        <p:nvSpPr>
          <p:cNvPr id="3083" name="Text Box 2">
            <a:extLst>
              <a:ext uri="{FF2B5EF4-FFF2-40B4-BE49-F238E27FC236}">
                <a16:creationId xmlns:a16="http://schemas.microsoft.com/office/drawing/2014/main" id="{8AE44803-840A-7BCD-AC1F-C351B7EB1E59}"/>
              </a:ext>
            </a:extLst>
          </p:cNvPr>
          <p:cNvSpPr txBox="1">
            <a:spLocks noChangeArrowheads="1"/>
          </p:cNvSpPr>
          <p:nvPr/>
        </p:nvSpPr>
        <p:spPr bwMode="auto">
          <a:xfrm>
            <a:off x="9037791" y="4406254"/>
            <a:ext cx="2866941" cy="1723549"/>
          </a:xfrm>
          <a:prstGeom prst="rect">
            <a:avLst/>
          </a:prstGeom>
          <a:solidFill>
            <a:schemeClr val="accent4">
              <a:lumMod val="40000"/>
              <a:lumOff val="60000"/>
            </a:schemeClr>
          </a:solidFill>
          <a:ln>
            <a:noFill/>
          </a:ln>
          <a:effec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Stortford Fields Estate Management Company (SFEMC)</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800" b="1" i="0" u="none" strike="noStrike" kern="1200" cap="none" spc="0" normalizeH="0" baseline="0" noProof="0" dirty="0">
                <a:ln>
                  <a:noFill/>
                </a:ln>
                <a:effectLst/>
                <a:uLnTx/>
                <a:uFillTx/>
                <a:latin typeface="Arial" panose="020B0604020202020204" pitchFamily="34" charset="0"/>
                <a:ea typeface="+mn-ea"/>
                <a:cs typeface="+mn-cs"/>
              </a:rPr>
              <a:t>Matt Atton, Persimmon</a:t>
            </a:r>
          </a:p>
          <a:p>
            <a:pPr marL="0" marR="0" lvl="0" indent="0" algn="ctr" defTabSz="457200" rtl="0" eaLnBrk="1" fontAlgn="auto" latinLnBrk="0" hangingPunct="1">
              <a:lnSpc>
                <a:spcPct val="100000"/>
              </a:lnSpc>
              <a:spcBef>
                <a:spcPct val="50000"/>
              </a:spcBef>
              <a:spcAft>
                <a:spcPts val="0"/>
              </a:spcAft>
              <a:buClrTx/>
              <a:buSzTx/>
              <a:buFontTx/>
              <a:buNone/>
              <a:tabLst/>
              <a:defRPr/>
            </a:pPr>
            <a:r>
              <a:rPr lang="en-GB" altLang="en-US" sz="800" b="1" dirty="0">
                <a:latin typeface="Arial" panose="020B0604020202020204" pitchFamily="34" charset="0"/>
              </a:rPr>
              <a:t>Samantha Williams, TW</a:t>
            </a:r>
          </a:p>
          <a:p>
            <a:pPr marL="0" marR="0" lvl="0" indent="0" algn="ctr" defTabSz="457200" rtl="0" eaLnBrk="1" fontAlgn="auto" latinLnBrk="0" hangingPunct="1">
              <a:lnSpc>
                <a:spcPct val="100000"/>
              </a:lnSpc>
              <a:spcBef>
                <a:spcPct val="50000"/>
              </a:spcBef>
              <a:spcAft>
                <a:spcPts val="0"/>
              </a:spcAft>
              <a:buClrTx/>
              <a:buSzTx/>
              <a:buFontTx/>
              <a:buNone/>
              <a:tabLst/>
              <a:defRPr/>
            </a:pPr>
            <a:r>
              <a:rPr lang="en-GB" altLang="en-US" sz="800" b="1" dirty="0">
                <a:latin typeface="Arial" panose="020B0604020202020204" pitchFamily="34" charset="0"/>
              </a:rPr>
              <a:t>Isaac Kibirige, </a:t>
            </a:r>
            <a:r>
              <a:rPr lang="en-GB" altLang="en-US" sz="800" b="1" dirty="0" err="1">
                <a:latin typeface="Arial" panose="020B0604020202020204" pitchFamily="34" charset="0"/>
              </a:rPr>
              <a:t>Vistry</a:t>
            </a:r>
            <a:endParaRPr lang="en-GB" altLang="en-US" sz="800" b="1" dirty="0">
              <a:latin typeface="Arial" panose="020B0604020202020204" pitchFamily="34" charset="0"/>
            </a:endParaRPr>
          </a:p>
          <a:p>
            <a:pPr marL="0" marR="0" lvl="0" indent="0" algn="ctr" defTabSz="457200" rtl="0" eaLnBrk="1" fontAlgn="auto" latinLnBrk="0" hangingPunct="1">
              <a:lnSpc>
                <a:spcPct val="100000"/>
              </a:lnSpc>
              <a:spcBef>
                <a:spcPct val="50000"/>
              </a:spcBef>
              <a:spcAft>
                <a:spcPts val="0"/>
              </a:spcAft>
              <a:buClrTx/>
              <a:buSzTx/>
              <a:buFontTx/>
              <a:buNone/>
              <a:tabLst/>
              <a:defRPr/>
            </a:pPr>
            <a:r>
              <a:rPr lang="en-GB" altLang="en-US" sz="800" b="1" dirty="0">
                <a:latin typeface="Arial" panose="020B0604020202020204" pitchFamily="34" charset="0"/>
              </a:rPr>
              <a:t>Mark Fowler, </a:t>
            </a:r>
            <a:r>
              <a:rPr lang="en-GB" altLang="en-US" sz="800" b="1" dirty="0" err="1">
                <a:latin typeface="Arial" panose="020B0604020202020204" pitchFamily="34" charset="0"/>
              </a:rPr>
              <a:t>Vistry</a:t>
            </a:r>
            <a:endParaRPr lang="en-GB" altLang="en-US" sz="800" b="1" dirty="0">
              <a:latin typeface="Arial" panose="020B0604020202020204" pitchFamily="34" charset="0"/>
            </a:endParaRPr>
          </a:p>
          <a:p>
            <a:pPr marL="0" marR="0" lvl="0" indent="0" algn="ctr" defTabSz="457200" rtl="0" eaLnBrk="1" fontAlgn="auto" latinLnBrk="0" hangingPunct="1">
              <a:lnSpc>
                <a:spcPct val="100000"/>
              </a:lnSpc>
              <a:spcBef>
                <a:spcPct val="50000"/>
              </a:spcBef>
              <a:spcAft>
                <a:spcPts val="0"/>
              </a:spcAft>
              <a:buClrTx/>
              <a:buSzTx/>
              <a:buFontTx/>
              <a:buNone/>
              <a:tabLst/>
              <a:defRPr/>
            </a:pPr>
            <a:r>
              <a:rPr lang="en-GB" altLang="en-US" sz="800" b="1" dirty="0">
                <a:solidFill>
                  <a:prstClr val="black"/>
                </a:solidFill>
                <a:latin typeface="Arial" panose="020B0604020202020204" pitchFamily="34" charset="0"/>
              </a:rPr>
              <a:t>Verity Macey, </a:t>
            </a:r>
            <a:r>
              <a:rPr lang="en-GB" altLang="en-US" sz="800" b="1" dirty="0" err="1">
                <a:solidFill>
                  <a:prstClr val="black"/>
                </a:solidFill>
                <a:latin typeface="Arial" panose="020B0604020202020204" pitchFamily="34" charset="0"/>
              </a:rPr>
              <a:t>Vistry</a:t>
            </a:r>
            <a:endParaRPr lang="en-GB" altLang="en-US" sz="800" b="1" dirty="0">
              <a:solidFill>
                <a:prstClr val="black"/>
              </a:solidFill>
              <a:latin typeface="Arial" panose="020B0604020202020204" pitchFamily="34" charset="0"/>
            </a:endParaRPr>
          </a:p>
          <a:p>
            <a:pPr marL="0" marR="0" lvl="0" indent="0" algn="ctr" defTabSz="457200" rtl="0" eaLnBrk="1" fontAlgn="auto" latinLnBrk="0" hangingPunct="1">
              <a:lnSpc>
                <a:spcPct val="100000"/>
              </a:lnSpc>
              <a:spcBef>
                <a:spcPct val="50000"/>
              </a:spcBef>
              <a:spcAft>
                <a:spcPts val="0"/>
              </a:spcAft>
              <a:buClrTx/>
              <a:buSzTx/>
              <a:buFontTx/>
              <a:buNone/>
              <a:tabLst/>
              <a:defRPr/>
            </a:pPr>
            <a:r>
              <a:rPr lang="en-GB" altLang="en-US" sz="800" b="1" dirty="0">
                <a:solidFill>
                  <a:prstClr val="black"/>
                </a:solidFill>
                <a:latin typeface="Arial" panose="020B0604020202020204" pitchFamily="34" charset="0"/>
              </a:rPr>
              <a:t>Arthur Brenton, Tilia</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Mark Patchett</a:t>
            </a:r>
            <a:r>
              <a:rPr lang="en-GB" altLang="en-US" sz="800" b="1" dirty="0">
                <a:solidFill>
                  <a:prstClr val="black"/>
                </a:solidFill>
                <a:latin typeface="Arial" panose="020B0604020202020204" pitchFamily="34" charset="0"/>
              </a:rPr>
              <a:t>, </a:t>
            </a:r>
            <a:r>
              <a:rPr kumimoji="0" lang="en-GB" altLang="en-US" sz="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SFCMT</a:t>
            </a:r>
            <a:endParaRPr kumimoji="0" lang="en-GB" altLang="en-US" sz="9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3087" name="Line 17">
            <a:extLst>
              <a:ext uri="{FF2B5EF4-FFF2-40B4-BE49-F238E27FC236}">
                <a16:creationId xmlns:a16="http://schemas.microsoft.com/office/drawing/2014/main" id="{0BD1E3A4-1269-F606-B149-B599A097E595}"/>
              </a:ext>
            </a:extLst>
          </p:cNvPr>
          <p:cNvSpPr>
            <a:spLocks noChangeShapeType="1"/>
          </p:cNvSpPr>
          <p:nvPr/>
        </p:nvSpPr>
        <p:spPr bwMode="auto">
          <a:xfrm>
            <a:off x="7372436" y="2599869"/>
            <a:ext cx="9340" cy="1948466"/>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85" name="Text Box 4">
            <a:extLst>
              <a:ext uri="{FF2B5EF4-FFF2-40B4-BE49-F238E27FC236}">
                <a16:creationId xmlns:a16="http://schemas.microsoft.com/office/drawing/2014/main" id="{04F2A12F-56C4-0A65-89D0-4FBEE472CFB3}"/>
              </a:ext>
            </a:extLst>
          </p:cNvPr>
          <p:cNvSpPr txBox="1">
            <a:spLocks noChangeArrowheads="1"/>
          </p:cNvSpPr>
          <p:nvPr/>
        </p:nvSpPr>
        <p:spPr bwMode="auto">
          <a:xfrm>
            <a:off x="257981" y="4542572"/>
            <a:ext cx="1467630" cy="1615827"/>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Community Development Worker (Part-time)</a:t>
            </a:r>
          </a:p>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Arial" panose="020B0604020202020204" pitchFamily="34" charset="0"/>
              </a:rPr>
              <a:t>Elaine Shanahan</a:t>
            </a:r>
          </a:p>
        </p:txBody>
      </p:sp>
      <p:sp>
        <p:nvSpPr>
          <p:cNvPr id="3086" name="Line 17">
            <a:extLst>
              <a:ext uri="{FF2B5EF4-FFF2-40B4-BE49-F238E27FC236}">
                <a16:creationId xmlns:a16="http://schemas.microsoft.com/office/drawing/2014/main" id="{E650D118-666A-34FF-6F63-0FDBB466054C}"/>
              </a:ext>
            </a:extLst>
          </p:cNvPr>
          <p:cNvSpPr>
            <a:spLocks noChangeShapeType="1"/>
          </p:cNvSpPr>
          <p:nvPr/>
        </p:nvSpPr>
        <p:spPr bwMode="auto">
          <a:xfrm>
            <a:off x="4603896" y="3511258"/>
            <a:ext cx="5908" cy="1032756"/>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8" name="Text Box 2">
            <a:extLst>
              <a:ext uri="{FF2B5EF4-FFF2-40B4-BE49-F238E27FC236}">
                <a16:creationId xmlns:a16="http://schemas.microsoft.com/office/drawing/2014/main" id="{C553AB61-61D5-CEE5-D506-C06EA372296C}"/>
              </a:ext>
            </a:extLst>
          </p:cNvPr>
          <p:cNvSpPr txBox="1">
            <a:spLocks noChangeArrowheads="1"/>
          </p:cNvSpPr>
          <p:nvPr/>
        </p:nvSpPr>
        <p:spPr bwMode="auto">
          <a:xfrm>
            <a:off x="5687132" y="3220601"/>
            <a:ext cx="1446212" cy="261610"/>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a:t>
            </a:r>
            <a:r>
              <a:rPr kumimoji="0" lang="en-GB" altLang="en-US" sz="11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optees</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x 2</a:t>
            </a:r>
          </a:p>
        </p:txBody>
      </p:sp>
      <p:sp>
        <p:nvSpPr>
          <p:cNvPr id="3090" name="Line 16">
            <a:extLst>
              <a:ext uri="{FF2B5EF4-FFF2-40B4-BE49-F238E27FC236}">
                <a16:creationId xmlns:a16="http://schemas.microsoft.com/office/drawing/2014/main" id="{199DFC0E-3576-E859-07EF-49BAD51294A8}"/>
              </a:ext>
            </a:extLst>
          </p:cNvPr>
          <p:cNvSpPr>
            <a:spLocks noChangeShapeType="1"/>
          </p:cNvSpPr>
          <p:nvPr/>
        </p:nvSpPr>
        <p:spPr bwMode="auto">
          <a:xfrm>
            <a:off x="8130615" y="3500000"/>
            <a:ext cx="9340" cy="1054665"/>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91" name="Line 16">
            <a:extLst>
              <a:ext uri="{FF2B5EF4-FFF2-40B4-BE49-F238E27FC236}">
                <a16:creationId xmlns:a16="http://schemas.microsoft.com/office/drawing/2014/main" id="{66CE3CF6-83FF-9857-07F4-AF4A37CB8CB3}"/>
              </a:ext>
            </a:extLst>
          </p:cNvPr>
          <p:cNvSpPr>
            <a:spLocks noChangeShapeType="1"/>
          </p:cNvSpPr>
          <p:nvPr/>
        </p:nvSpPr>
        <p:spPr bwMode="auto">
          <a:xfrm>
            <a:off x="6414549" y="3460686"/>
            <a:ext cx="9016" cy="1081886"/>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89" name="Text Box 4">
            <a:extLst>
              <a:ext uri="{FF2B5EF4-FFF2-40B4-BE49-F238E27FC236}">
                <a16:creationId xmlns:a16="http://schemas.microsoft.com/office/drawing/2014/main" id="{449FAE9B-EADC-D006-1E7E-A5FEEC9DE393}"/>
              </a:ext>
            </a:extLst>
          </p:cNvPr>
          <p:cNvSpPr txBox="1">
            <a:spLocks noChangeArrowheads="1"/>
          </p:cNvSpPr>
          <p:nvPr/>
        </p:nvSpPr>
        <p:spPr bwMode="auto">
          <a:xfrm>
            <a:off x="7534943" y="3223001"/>
            <a:ext cx="1336675" cy="276999"/>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Conservation </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x1</a:t>
            </a:r>
          </a:p>
        </p:txBody>
      </p:sp>
      <p:sp>
        <p:nvSpPr>
          <p:cNvPr id="6" name="Line 16">
            <a:extLst>
              <a:ext uri="{FF2B5EF4-FFF2-40B4-BE49-F238E27FC236}">
                <a16:creationId xmlns:a16="http://schemas.microsoft.com/office/drawing/2014/main" id="{295B09C2-5DDD-D013-23B5-6F6793BA704D}"/>
              </a:ext>
            </a:extLst>
          </p:cNvPr>
          <p:cNvSpPr>
            <a:spLocks noChangeShapeType="1"/>
          </p:cNvSpPr>
          <p:nvPr/>
        </p:nvSpPr>
        <p:spPr bwMode="auto">
          <a:xfrm>
            <a:off x="1699946" y="4783297"/>
            <a:ext cx="404269" cy="1"/>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Box 4">
            <a:extLst>
              <a:ext uri="{FF2B5EF4-FFF2-40B4-BE49-F238E27FC236}">
                <a16:creationId xmlns:a16="http://schemas.microsoft.com/office/drawing/2014/main" id="{BD1257FE-40D4-7066-53FB-680084CA828B}"/>
              </a:ext>
            </a:extLst>
          </p:cNvPr>
          <p:cNvSpPr txBox="1">
            <a:spLocks noChangeArrowheads="1"/>
          </p:cNvSpPr>
          <p:nvPr/>
        </p:nvSpPr>
        <p:spPr bwMode="auto">
          <a:xfrm>
            <a:off x="3855821" y="3183687"/>
            <a:ext cx="1536700" cy="430887"/>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Housing Association x 1</a:t>
            </a:r>
          </a:p>
        </p:txBody>
      </p:sp>
      <p:sp>
        <p:nvSpPr>
          <p:cNvPr id="11" name="Text Box 2">
            <a:extLst>
              <a:ext uri="{FF2B5EF4-FFF2-40B4-BE49-F238E27FC236}">
                <a16:creationId xmlns:a16="http://schemas.microsoft.com/office/drawing/2014/main" id="{09DADAB2-0DB0-AAD2-98B0-EC6A60638108}"/>
              </a:ext>
            </a:extLst>
          </p:cNvPr>
          <p:cNvSpPr txBox="1">
            <a:spLocks noChangeArrowheads="1"/>
          </p:cNvSpPr>
          <p:nvPr/>
        </p:nvSpPr>
        <p:spPr bwMode="auto">
          <a:xfrm>
            <a:off x="2680412" y="5484105"/>
            <a:ext cx="5487726" cy="923330"/>
          </a:xfrm>
          <a:prstGeom prst="rect">
            <a:avLst/>
          </a:prstGeom>
          <a:gradFill rotWithShape="0">
            <a:gsLst>
              <a:gs pos="0">
                <a:srgbClr val="FFEFD1"/>
              </a:gs>
              <a:gs pos="64999">
                <a:srgbClr val="F0EBD5"/>
              </a:gs>
              <a:gs pos="100000">
                <a:srgbClr val="D1C39F"/>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ctr" defTabSz="457200" rtl="0" eaLnBrk="1" fontAlgn="auto" latinLnBrk="0" hangingPunct="1">
              <a:lnSpc>
                <a:spcPct val="100000"/>
              </a:lnSpc>
              <a:spcBef>
                <a:spcPct val="5000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Executive Consultant Team (Part-time)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400" b="1" i="0" u="none" strike="noStrike" kern="1200" cap="none" spc="0" normalizeH="0" baseline="0" noProof="0" dirty="0">
                <a:ln>
                  <a:noFill/>
                </a:ln>
                <a:solidFill>
                  <a:srgbClr val="8BC145"/>
                </a:solidFill>
                <a:effectLst/>
                <a:uLnTx/>
                <a:uFillTx/>
                <a:latin typeface="Arial" panose="020B0604020202020204" pitchFamily="34" charset="0"/>
                <a:ea typeface="+mn-ea"/>
                <a:cs typeface="+mn-cs"/>
              </a:rPr>
              <a:t>Mark Patchett </a:t>
            </a:r>
            <a:r>
              <a:rPr kumimoji="0" lang="en-GB" altLang="en-US" sz="1200" b="1" i="0" u="none" strike="noStrike" kern="1200" cap="none" spc="0" normalizeH="0" baseline="0" noProof="0" dirty="0">
                <a:ln>
                  <a:noFill/>
                </a:ln>
                <a:solidFill>
                  <a:srgbClr val="8BC145"/>
                </a:solidFill>
                <a:effectLst/>
                <a:uLnTx/>
                <a:uFillTx/>
                <a:latin typeface="Arial" panose="020B0604020202020204" pitchFamily="34" charset="0"/>
                <a:ea typeface="+mn-ea"/>
                <a:cs typeface="+mn-cs"/>
              </a:rPr>
              <a:t>(Company Secretary)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srgbClr val="92D050"/>
                </a:solidFill>
                <a:effectLst/>
                <a:uLnTx/>
                <a:uFillTx/>
                <a:latin typeface="Arial" panose="020B0604020202020204" pitchFamily="34" charset="0"/>
                <a:ea typeface="+mn-ea"/>
                <a:cs typeface="+mn-cs"/>
              </a:rPr>
              <a:t>Mark Dodson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srgbClr val="92D050"/>
                </a:solidFill>
                <a:effectLst/>
                <a:uLnTx/>
                <a:uFillTx/>
                <a:latin typeface="Arial" panose="020B0604020202020204" pitchFamily="34" charset="0"/>
                <a:ea typeface="+mn-ea"/>
                <a:cs typeface="+mn-cs"/>
              </a:rPr>
              <a:t>Claire Winterflood </a:t>
            </a:r>
          </a:p>
        </p:txBody>
      </p:sp>
      <p:sp>
        <p:nvSpPr>
          <p:cNvPr id="2" name="Line 16">
            <a:extLst>
              <a:ext uri="{FF2B5EF4-FFF2-40B4-BE49-F238E27FC236}">
                <a16:creationId xmlns:a16="http://schemas.microsoft.com/office/drawing/2014/main" id="{D8A7C148-64ED-A547-6FF7-D95A50FBDDD8}"/>
              </a:ext>
            </a:extLst>
          </p:cNvPr>
          <p:cNvSpPr>
            <a:spLocks noChangeShapeType="1"/>
          </p:cNvSpPr>
          <p:nvPr/>
        </p:nvSpPr>
        <p:spPr bwMode="auto">
          <a:xfrm flipV="1">
            <a:off x="5295900" y="5051953"/>
            <a:ext cx="0" cy="432152"/>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54440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8CEB0-EC47-B126-BC47-7EC3313FAA8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B7C29F53-ACEB-5E40-5BCA-A91E187F4DA5}"/>
              </a:ext>
            </a:extLst>
          </p:cNvPr>
          <p:cNvSpPr>
            <a:spLocks noGrp="1"/>
          </p:cNvSpPr>
          <p:nvPr>
            <p:ph type="body" sz="quarter" idx="10"/>
          </p:nvPr>
        </p:nvSpPr>
        <p:spPr>
          <a:xfrm>
            <a:off x="409116" y="865317"/>
            <a:ext cx="11573197" cy="724247"/>
          </a:xfrm>
        </p:spPr>
        <p:txBody>
          <a:bodyPr/>
          <a:lstStyle/>
          <a:p>
            <a:r>
              <a:rPr lang="en-US" sz="4000" dirty="0">
                <a:solidFill>
                  <a:srgbClr val="1B8C39"/>
                </a:solidFill>
              </a:rPr>
              <a:t>Governance</a:t>
            </a:r>
          </a:p>
        </p:txBody>
      </p:sp>
      <p:pic>
        <p:nvPicPr>
          <p:cNvPr id="27" name="Picture 26">
            <a:extLst>
              <a:ext uri="{FF2B5EF4-FFF2-40B4-BE49-F238E27FC236}">
                <a16:creationId xmlns:a16="http://schemas.microsoft.com/office/drawing/2014/main" id="{A6DC0E55-B930-C734-FDDA-8E4DAC0D24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50724" y="339509"/>
            <a:ext cx="2646002" cy="432000"/>
          </a:xfrm>
          <a:prstGeom prst="rect">
            <a:avLst/>
          </a:prstGeom>
        </p:spPr>
      </p:pic>
      <p:sp>
        <p:nvSpPr>
          <p:cNvPr id="7" name="TextBox 6">
            <a:extLst>
              <a:ext uri="{FF2B5EF4-FFF2-40B4-BE49-F238E27FC236}">
                <a16:creationId xmlns:a16="http://schemas.microsoft.com/office/drawing/2014/main" id="{C10FDDB3-DFE3-1D71-718B-616BACCAF8F0}"/>
              </a:ext>
            </a:extLst>
          </p:cNvPr>
          <p:cNvSpPr txBox="1"/>
          <p:nvPr/>
        </p:nvSpPr>
        <p:spPr>
          <a:xfrm>
            <a:off x="7031949" y="2002056"/>
            <a:ext cx="4864777" cy="523220"/>
          </a:xfrm>
          <a:prstGeom prst="rect">
            <a:avLst/>
          </a:prstGeom>
          <a:noFill/>
        </p:spPr>
        <p:txBody>
          <a:bodyPr wrap="square" rtlCol="0">
            <a:spAutoFit/>
          </a:bodyPr>
          <a:lstStyle/>
          <a:p>
            <a:endParaRPr lang="en-US" altLang="ko-KR" sz="1600" dirty="0">
              <a:solidFill>
                <a:srgbClr val="1B8C39"/>
              </a:solidFill>
            </a:endParaRPr>
          </a:p>
          <a:p>
            <a:endParaRPr lang="ko-KR" altLang="en-US" sz="1200" dirty="0">
              <a:solidFill>
                <a:srgbClr val="1B8C39"/>
              </a:solidFill>
            </a:endParaRPr>
          </a:p>
        </p:txBody>
      </p:sp>
      <p:sp>
        <p:nvSpPr>
          <p:cNvPr id="4" name="TextBox 3">
            <a:extLst>
              <a:ext uri="{FF2B5EF4-FFF2-40B4-BE49-F238E27FC236}">
                <a16:creationId xmlns:a16="http://schemas.microsoft.com/office/drawing/2014/main" id="{A740036A-EFE3-1110-4861-880995D41B51}"/>
              </a:ext>
            </a:extLst>
          </p:cNvPr>
          <p:cNvSpPr txBox="1"/>
          <p:nvPr/>
        </p:nvSpPr>
        <p:spPr>
          <a:xfrm>
            <a:off x="6319679" y="1683372"/>
            <a:ext cx="4864777" cy="523220"/>
          </a:xfrm>
          <a:prstGeom prst="rect">
            <a:avLst/>
          </a:prstGeom>
          <a:noFill/>
        </p:spPr>
        <p:txBody>
          <a:bodyPr wrap="square" rtlCol="0">
            <a:spAutoFit/>
          </a:bodyPr>
          <a:lstStyle/>
          <a:p>
            <a:endParaRPr lang="en-US" altLang="ko-KR" sz="1600" dirty="0">
              <a:solidFill>
                <a:srgbClr val="1B8C39"/>
              </a:solidFill>
            </a:endParaRPr>
          </a:p>
          <a:p>
            <a:endParaRPr lang="ko-KR" altLang="en-US" sz="1200" dirty="0">
              <a:solidFill>
                <a:srgbClr val="1B8C39"/>
              </a:solidFill>
            </a:endParaRPr>
          </a:p>
        </p:txBody>
      </p:sp>
      <p:sp>
        <p:nvSpPr>
          <p:cNvPr id="9" name="TextBox 8">
            <a:extLst>
              <a:ext uri="{FF2B5EF4-FFF2-40B4-BE49-F238E27FC236}">
                <a16:creationId xmlns:a16="http://schemas.microsoft.com/office/drawing/2014/main" id="{0A363F4B-FCB2-6789-ACEA-3FE723BD1D8E}"/>
              </a:ext>
            </a:extLst>
          </p:cNvPr>
          <p:cNvSpPr txBox="1"/>
          <p:nvPr/>
        </p:nvSpPr>
        <p:spPr>
          <a:xfrm>
            <a:off x="5943600" y="1683372"/>
            <a:ext cx="4864777" cy="4955203"/>
          </a:xfrm>
          <a:prstGeom prst="rect">
            <a:avLst/>
          </a:prstGeom>
          <a:noFill/>
        </p:spPr>
        <p:txBody>
          <a:bodyPr wrap="square" rtlCol="0">
            <a:spAutoFit/>
          </a:bodyPr>
          <a:lstStyle/>
          <a:p>
            <a:pPr marL="285750" indent="-285750">
              <a:buFont typeface="Arial" panose="020B0604020202020204" pitchFamily="34" charset="0"/>
              <a:buChar char="•"/>
            </a:pPr>
            <a:r>
              <a:rPr lang="en-US" altLang="ko-KR" sz="1600" dirty="0">
                <a:solidFill>
                  <a:srgbClr val="1B8C39"/>
                </a:solidFill>
              </a:rPr>
              <a:t>SFEMC Board structure reduced – representation for each of the four developers, plus SFCMT </a:t>
            </a:r>
          </a:p>
          <a:p>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Land transfer of </a:t>
            </a:r>
            <a:r>
              <a:rPr lang="en-US" altLang="ko-KR" sz="1600" dirty="0" err="1">
                <a:solidFill>
                  <a:srgbClr val="1B8C39"/>
                </a:solidFill>
              </a:rPr>
              <a:t>Hoggates</a:t>
            </a:r>
            <a:r>
              <a:rPr lang="en-US" altLang="ko-KR" sz="1600" dirty="0">
                <a:solidFill>
                  <a:srgbClr val="1B8C39"/>
                </a:solidFill>
              </a:rPr>
              <a:t> Park and Woods to SFCMT is in final stages with legal teams</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S106 funds received being invested by Finance and Risk Committee as per Treasury Strategy to get best interest returns </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Policies and procedures being continually developed</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Board has appointed a Safeguarding Trustee </a:t>
            </a:r>
          </a:p>
          <a:p>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endParaRPr lang="en-US" altLang="ko-KR" sz="1600" dirty="0">
              <a:solidFill>
                <a:srgbClr val="1B8C39"/>
              </a:solidFill>
            </a:endParaRPr>
          </a:p>
          <a:p>
            <a:endParaRPr lang="ko-KR" altLang="en-US" sz="1200" dirty="0">
              <a:solidFill>
                <a:srgbClr val="1B8C39"/>
              </a:solidFill>
            </a:endParaRPr>
          </a:p>
        </p:txBody>
      </p:sp>
      <p:sp>
        <p:nvSpPr>
          <p:cNvPr id="10" name="AutoShape 2">
            <a:extLst>
              <a:ext uri="{FF2B5EF4-FFF2-40B4-BE49-F238E27FC236}">
                <a16:creationId xmlns:a16="http://schemas.microsoft.com/office/drawing/2014/main" id="{9A4FD0BF-DC11-00F3-D0EB-964B4CCCEAC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89374C84-5B13-3895-DC03-AAAB5E1436B7}"/>
              </a:ext>
            </a:extLst>
          </p:cNvPr>
          <p:cNvPicPr>
            <a:picLocks noChangeAspect="1"/>
          </p:cNvPicPr>
          <p:nvPr/>
        </p:nvPicPr>
        <p:blipFill>
          <a:blip r:embed="rId4"/>
          <a:stretch>
            <a:fillRect/>
          </a:stretch>
        </p:blipFill>
        <p:spPr>
          <a:xfrm rot="20807129">
            <a:off x="451592" y="2682765"/>
            <a:ext cx="4998641" cy="950623"/>
          </a:xfrm>
          <a:prstGeom prst="rect">
            <a:avLst/>
          </a:prstGeom>
        </p:spPr>
      </p:pic>
    </p:spTree>
    <p:extLst>
      <p:ext uri="{BB962C8B-B14F-4D97-AF65-F5344CB8AC3E}">
        <p14:creationId xmlns:p14="http://schemas.microsoft.com/office/powerpoint/2010/main" val="2291492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267019" y="424773"/>
            <a:ext cx="11573197" cy="724247"/>
          </a:xfrm>
        </p:spPr>
        <p:txBody>
          <a:bodyPr/>
          <a:lstStyle/>
          <a:p>
            <a:r>
              <a:rPr lang="en-US" sz="4000" dirty="0" err="1">
                <a:solidFill>
                  <a:srgbClr val="1B8C39"/>
                </a:solidFill>
              </a:rPr>
              <a:t>Hoggates</a:t>
            </a:r>
            <a:r>
              <a:rPr lang="en-US" sz="4000" dirty="0">
                <a:solidFill>
                  <a:srgbClr val="1B8C39"/>
                </a:solidFill>
              </a:rPr>
              <a:t> Park</a:t>
            </a:r>
          </a:p>
        </p:txBody>
      </p:sp>
      <p:pic>
        <p:nvPicPr>
          <p:cNvPr id="27" name="Picture 26">
            <a:extLst>
              <a:ext uri="{FF2B5EF4-FFF2-40B4-BE49-F238E27FC236}">
                <a16:creationId xmlns:a16="http://schemas.microsoft.com/office/drawing/2014/main" id="{E6B1E0D5-F8B7-E740-8A0A-D673A532FFB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50724" y="339509"/>
            <a:ext cx="2646002" cy="432000"/>
          </a:xfrm>
          <a:prstGeom prst="rect">
            <a:avLst/>
          </a:prstGeom>
        </p:spPr>
      </p:pic>
      <p:sp>
        <p:nvSpPr>
          <p:cNvPr id="7" name="TextBox 6">
            <a:extLst>
              <a:ext uri="{FF2B5EF4-FFF2-40B4-BE49-F238E27FC236}">
                <a16:creationId xmlns:a16="http://schemas.microsoft.com/office/drawing/2014/main" id="{F6246D6F-F5EB-EA12-64F8-38A8B4D53604}"/>
              </a:ext>
            </a:extLst>
          </p:cNvPr>
          <p:cNvSpPr txBox="1"/>
          <p:nvPr/>
        </p:nvSpPr>
        <p:spPr>
          <a:xfrm>
            <a:off x="6401421" y="1087805"/>
            <a:ext cx="5467050" cy="5539978"/>
          </a:xfrm>
          <a:prstGeom prst="rect">
            <a:avLst/>
          </a:prstGeom>
          <a:noFill/>
        </p:spPr>
        <p:txBody>
          <a:bodyPr wrap="square" rtlCol="0">
            <a:spAutoFit/>
          </a:bodyPr>
          <a:lstStyle/>
          <a:p>
            <a:r>
              <a:rPr lang="en-US" altLang="ko-KR" sz="1600" dirty="0">
                <a:solidFill>
                  <a:srgbClr val="1B8C39"/>
                </a:solidFill>
              </a:rPr>
              <a:t>Pavilion and Pitch:</a:t>
            </a:r>
            <a:endParaRPr lang="en-US" altLang="ko-KR" sz="1400" dirty="0">
              <a:solidFill>
                <a:srgbClr val="1B8C39"/>
              </a:solidFill>
            </a:endParaRP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Section 73 Planning application will be submitted very shortly to EHDC</a:t>
            </a: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Detailed design for pavilion being worked up for tender pack </a:t>
            </a: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Project Managers, Academy Consulting, preparing tender packs for 4 interested parties</a:t>
            </a:r>
          </a:p>
          <a:p>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£1.7m S106 payment received by Trust. Funds will not cover total build of pavilion/car park and pitch.  EHDC considering other off-site S106 funds.</a:t>
            </a: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The Trust as a ‘not for profit’ </a:t>
            </a:r>
            <a:r>
              <a:rPr lang="en-US" altLang="ko-KR" sz="1400" dirty="0" err="1">
                <a:solidFill>
                  <a:srgbClr val="1B8C39"/>
                </a:solidFill>
              </a:rPr>
              <a:t>organisation</a:t>
            </a:r>
            <a:r>
              <a:rPr lang="en-US" altLang="ko-KR" sz="1400" dirty="0">
                <a:solidFill>
                  <a:srgbClr val="1B8C39"/>
                </a:solidFill>
              </a:rPr>
              <a:t> with charity status, will apply for grant funding where possible</a:t>
            </a: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Swifts FC will approach </a:t>
            </a:r>
            <a:r>
              <a:rPr lang="en-US" altLang="ko-KR" sz="1400" dirty="0" err="1">
                <a:solidFill>
                  <a:srgbClr val="1B8C39"/>
                </a:solidFill>
              </a:rPr>
              <a:t>organisations</a:t>
            </a:r>
            <a:r>
              <a:rPr lang="en-US" altLang="ko-KR" sz="1400" dirty="0">
                <a:solidFill>
                  <a:srgbClr val="1B8C39"/>
                </a:solidFill>
              </a:rPr>
              <a:t> such as the Football Foundation for funding once planning is awarded</a:t>
            </a:r>
          </a:p>
          <a:p>
            <a:pPr marL="285750" indent="-285750">
              <a:buFont typeface="Arial" panose="020B0604020202020204" pitchFamily="34" charset="0"/>
              <a:buChar char="•"/>
            </a:pPr>
            <a:endParaRPr lang="en-US" altLang="ko-KR" sz="1400" dirty="0">
              <a:solidFill>
                <a:srgbClr val="1B8C39"/>
              </a:solidFill>
            </a:endParaRPr>
          </a:p>
          <a:p>
            <a:pPr marL="285750" indent="-285750">
              <a:buFont typeface="Arial" panose="020B0604020202020204" pitchFamily="34" charset="0"/>
              <a:buChar char="•"/>
            </a:pPr>
            <a:r>
              <a:rPr lang="en-US" altLang="ko-KR" sz="1400" dirty="0">
                <a:solidFill>
                  <a:srgbClr val="1B8C39"/>
                </a:solidFill>
              </a:rPr>
              <a:t>EHDC, BSNC, SFCMT, Swifts FC continue to regularly meet and are working together to deliver this facility</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endParaRPr lang="ko-KR" altLang="en-US" sz="1200" dirty="0">
              <a:solidFill>
                <a:srgbClr val="1B8C39"/>
              </a:solidFill>
            </a:endParaRPr>
          </a:p>
        </p:txBody>
      </p:sp>
      <p:sp>
        <p:nvSpPr>
          <p:cNvPr id="5" name="TextBox 4">
            <a:extLst>
              <a:ext uri="{FF2B5EF4-FFF2-40B4-BE49-F238E27FC236}">
                <a16:creationId xmlns:a16="http://schemas.microsoft.com/office/drawing/2014/main" id="{33CECCE0-38AE-5F04-B189-BC47FBB62271}"/>
              </a:ext>
            </a:extLst>
          </p:cNvPr>
          <p:cNvSpPr txBox="1"/>
          <p:nvPr/>
        </p:nvSpPr>
        <p:spPr>
          <a:xfrm>
            <a:off x="295274" y="5548544"/>
            <a:ext cx="4578567" cy="261610"/>
          </a:xfrm>
          <a:prstGeom prst="rect">
            <a:avLst/>
          </a:prstGeom>
        </p:spPr>
        <p:txBody>
          <a:bodyPr wrap="square" rtlCol="0">
            <a:spAutoFit/>
          </a:bodyPr>
          <a:lstStyle/>
          <a:p>
            <a:pPr marL="0" indent="0" algn="ctr">
              <a:lnSpc>
                <a:spcPct val="100000"/>
              </a:lnSpc>
              <a:spcBef>
                <a:spcPts val="0"/>
              </a:spcBef>
              <a:buFontTx/>
              <a:buNone/>
            </a:pPr>
            <a:r>
              <a:rPr lang="en-GB" sz="1100" dirty="0">
                <a:solidFill>
                  <a:prstClr val="white"/>
                </a:solidFill>
                <a:latin typeface="Posterama" panose="020B0504020200020000" pitchFamily="34" charset="0"/>
                <a:ea typeface="微软雅黑"/>
                <a:cs typeface="Posterama" panose="020B0504020200020000" pitchFamily="34" charset="0"/>
              </a:rPr>
              <a:t>Ind</a:t>
            </a:r>
            <a:endParaRPr lang="en-GB" sz="1100" dirty="0">
              <a:solidFill>
                <a:srgbClr val="00B050"/>
              </a:solidFill>
              <a:latin typeface="Posterama" panose="020B0504020200020000" pitchFamily="34" charset="0"/>
              <a:ea typeface="微软雅黑"/>
              <a:cs typeface="Posterama" panose="020B0504020200020000" pitchFamily="34" charset="0"/>
            </a:endParaRPr>
          </a:p>
        </p:txBody>
      </p:sp>
      <p:pic>
        <p:nvPicPr>
          <p:cNvPr id="8" name="Picture 7">
            <a:extLst>
              <a:ext uri="{FF2B5EF4-FFF2-40B4-BE49-F238E27FC236}">
                <a16:creationId xmlns:a16="http://schemas.microsoft.com/office/drawing/2014/main" id="{7956495D-F097-A3B0-802F-85D095916B31}"/>
              </a:ext>
            </a:extLst>
          </p:cNvPr>
          <p:cNvPicPr>
            <a:picLocks noChangeAspect="1"/>
          </p:cNvPicPr>
          <p:nvPr/>
        </p:nvPicPr>
        <p:blipFill>
          <a:blip r:embed="rId4"/>
          <a:stretch>
            <a:fillRect/>
          </a:stretch>
        </p:blipFill>
        <p:spPr>
          <a:xfrm>
            <a:off x="823350" y="1326854"/>
            <a:ext cx="2806104" cy="2358112"/>
          </a:xfrm>
          <a:prstGeom prst="rect">
            <a:avLst/>
          </a:prstGeom>
        </p:spPr>
      </p:pic>
      <p:pic>
        <p:nvPicPr>
          <p:cNvPr id="10" name="Picture 9">
            <a:extLst>
              <a:ext uri="{FF2B5EF4-FFF2-40B4-BE49-F238E27FC236}">
                <a16:creationId xmlns:a16="http://schemas.microsoft.com/office/drawing/2014/main" id="{2795FA33-EFEA-504F-5F22-771FF1315587}"/>
              </a:ext>
            </a:extLst>
          </p:cNvPr>
          <p:cNvPicPr>
            <a:picLocks noChangeAspect="1"/>
          </p:cNvPicPr>
          <p:nvPr/>
        </p:nvPicPr>
        <p:blipFill>
          <a:blip r:embed="rId5"/>
          <a:stretch>
            <a:fillRect/>
          </a:stretch>
        </p:blipFill>
        <p:spPr>
          <a:xfrm>
            <a:off x="3692567" y="2132048"/>
            <a:ext cx="2759527" cy="413928"/>
          </a:xfrm>
          <a:prstGeom prst="rect">
            <a:avLst/>
          </a:prstGeom>
        </p:spPr>
      </p:pic>
      <p:sp>
        <p:nvSpPr>
          <p:cNvPr id="11" name="AutoShape 2" descr="Image preview">
            <a:extLst>
              <a:ext uri="{FF2B5EF4-FFF2-40B4-BE49-F238E27FC236}">
                <a16:creationId xmlns:a16="http://schemas.microsoft.com/office/drawing/2014/main" id="{E34E8185-979B-75E8-BAE7-8FD1197055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a:extLst>
              <a:ext uri="{FF2B5EF4-FFF2-40B4-BE49-F238E27FC236}">
                <a16:creationId xmlns:a16="http://schemas.microsoft.com/office/drawing/2014/main" id="{7D6E3ADD-F28E-9038-4309-0D2D77D8E14B}"/>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2330824" y="3866006"/>
            <a:ext cx="3459756" cy="2594818"/>
          </a:xfrm>
          <a:prstGeom prst="rect">
            <a:avLst/>
          </a:prstGeom>
          <a:ln w="38100">
            <a:solidFill>
              <a:srgbClr val="1B8C39"/>
            </a:solidFill>
          </a:ln>
        </p:spPr>
      </p:pic>
      <p:sp>
        <p:nvSpPr>
          <p:cNvPr id="19" name="TextBox 18">
            <a:extLst>
              <a:ext uri="{FF2B5EF4-FFF2-40B4-BE49-F238E27FC236}">
                <a16:creationId xmlns:a16="http://schemas.microsoft.com/office/drawing/2014/main" id="{ACAF71E4-15BE-0742-33D9-69E7E25402BB}"/>
              </a:ext>
            </a:extLst>
          </p:cNvPr>
          <p:cNvSpPr txBox="1"/>
          <p:nvPr/>
        </p:nvSpPr>
        <p:spPr>
          <a:xfrm>
            <a:off x="116541" y="4473388"/>
            <a:ext cx="2052918" cy="430887"/>
          </a:xfrm>
          <a:prstGeom prst="rect">
            <a:avLst/>
          </a:prstGeom>
        </p:spPr>
        <p:txBody>
          <a:bodyPr wrap="square" rtlCol="0">
            <a:spAutoFit/>
          </a:bodyPr>
          <a:lstStyle/>
          <a:p>
            <a:pPr marL="0" indent="0" algn="ctr">
              <a:lnSpc>
                <a:spcPct val="100000"/>
              </a:lnSpc>
              <a:spcBef>
                <a:spcPts val="0"/>
              </a:spcBef>
              <a:buFontTx/>
              <a:buNone/>
            </a:pPr>
            <a:r>
              <a:rPr lang="en-GB" sz="1100" dirty="0">
                <a:solidFill>
                  <a:srgbClr val="1B8C39"/>
                </a:solidFill>
                <a:latin typeface="Abadi" panose="020B0604020104020204" pitchFamily="34" charset="0"/>
                <a:ea typeface="微软雅黑"/>
                <a:cs typeface="Posterama" panose="020B0504020200020000" pitchFamily="34" charset="0"/>
              </a:rPr>
              <a:t>Play and multi-use games areas opened in Feb 2026</a:t>
            </a:r>
          </a:p>
        </p:txBody>
      </p:sp>
    </p:spTree>
    <p:extLst>
      <p:ext uri="{BB962C8B-B14F-4D97-AF65-F5344CB8AC3E}">
        <p14:creationId xmlns:p14="http://schemas.microsoft.com/office/powerpoint/2010/main" val="6070069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01E86-A5D5-D6B7-5CE8-7B5B9B659A1E}"/>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04096D9F-ED9A-FC48-20CA-9DB886C0E18E}"/>
              </a:ext>
            </a:extLst>
          </p:cNvPr>
          <p:cNvSpPr>
            <a:spLocks noGrp="1"/>
          </p:cNvSpPr>
          <p:nvPr>
            <p:ph type="body" sz="quarter" idx="10"/>
          </p:nvPr>
        </p:nvSpPr>
        <p:spPr>
          <a:xfrm>
            <a:off x="409116" y="865317"/>
            <a:ext cx="11573197" cy="724247"/>
          </a:xfrm>
        </p:spPr>
        <p:txBody>
          <a:bodyPr/>
          <a:lstStyle/>
          <a:p>
            <a:r>
              <a:rPr lang="en-US" sz="4000" dirty="0">
                <a:solidFill>
                  <a:srgbClr val="1B8C39"/>
                </a:solidFill>
              </a:rPr>
              <a:t>Other community assets…</a:t>
            </a:r>
          </a:p>
        </p:txBody>
      </p:sp>
      <p:pic>
        <p:nvPicPr>
          <p:cNvPr id="27" name="Picture 26">
            <a:extLst>
              <a:ext uri="{FF2B5EF4-FFF2-40B4-BE49-F238E27FC236}">
                <a16:creationId xmlns:a16="http://schemas.microsoft.com/office/drawing/2014/main" id="{98D91C44-FF23-6B72-02DE-AC66604850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50724" y="339509"/>
            <a:ext cx="2646002" cy="432000"/>
          </a:xfrm>
          <a:prstGeom prst="rect">
            <a:avLst/>
          </a:prstGeom>
        </p:spPr>
      </p:pic>
      <p:sp>
        <p:nvSpPr>
          <p:cNvPr id="7" name="TextBox 6">
            <a:extLst>
              <a:ext uri="{FF2B5EF4-FFF2-40B4-BE49-F238E27FC236}">
                <a16:creationId xmlns:a16="http://schemas.microsoft.com/office/drawing/2014/main" id="{63C0E3DC-6648-4D80-3AD4-2371E9F72233}"/>
              </a:ext>
            </a:extLst>
          </p:cNvPr>
          <p:cNvSpPr txBox="1"/>
          <p:nvPr/>
        </p:nvSpPr>
        <p:spPr>
          <a:xfrm>
            <a:off x="7031949" y="2002056"/>
            <a:ext cx="4864777" cy="523220"/>
          </a:xfrm>
          <a:prstGeom prst="rect">
            <a:avLst/>
          </a:prstGeom>
          <a:noFill/>
        </p:spPr>
        <p:txBody>
          <a:bodyPr wrap="square" rtlCol="0">
            <a:spAutoFit/>
          </a:bodyPr>
          <a:lstStyle/>
          <a:p>
            <a:endParaRPr lang="en-US" altLang="ko-KR" sz="1600" dirty="0">
              <a:solidFill>
                <a:srgbClr val="1B8C39"/>
              </a:solidFill>
            </a:endParaRPr>
          </a:p>
          <a:p>
            <a:endParaRPr lang="ko-KR" altLang="en-US" sz="1200" dirty="0">
              <a:solidFill>
                <a:srgbClr val="1B8C39"/>
              </a:solidFill>
            </a:endParaRPr>
          </a:p>
        </p:txBody>
      </p:sp>
      <p:sp>
        <p:nvSpPr>
          <p:cNvPr id="5" name="TextBox 4">
            <a:extLst>
              <a:ext uri="{FF2B5EF4-FFF2-40B4-BE49-F238E27FC236}">
                <a16:creationId xmlns:a16="http://schemas.microsoft.com/office/drawing/2014/main" id="{0BA74987-2EE1-EACC-AB6D-57DB5F88C9CF}"/>
              </a:ext>
            </a:extLst>
          </p:cNvPr>
          <p:cNvSpPr txBox="1"/>
          <p:nvPr/>
        </p:nvSpPr>
        <p:spPr>
          <a:xfrm>
            <a:off x="295274" y="5548544"/>
            <a:ext cx="4578567" cy="338554"/>
          </a:xfrm>
          <a:prstGeom prst="rect">
            <a:avLst/>
          </a:prstGeom>
        </p:spPr>
        <p:txBody>
          <a:bodyPr wrap="square" rtlCol="0">
            <a:spAutoFit/>
          </a:bodyPr>
          <a:lstStyle/>
          <a:p>
            <a:pPr marL="0" indent="0" algn="ctr">
              <a:lnSpc>
                <a:spcPct val="100000"/>
              </a:lnSpc>
              <a:spcBef>
                <a:spcPts val="0"/>
              </a:spcBef>
              <a:buFontTx/>
              <a:buNone/>
            </a:pPr>
            <a:r>
              <a:rPr lang="en-GB" sz="1600" dirty="0" err="1">
                <a:solidFill>
                  <a:srgbClr val="1B8C39"/>
                </a:solidFill>
              </a:rPr>
              <a:t>Foxdells</a:t>
            </a:r>
            <a:r>
              <a:rPr lang="en-GB" sz="1600" dirty="0">
                <a:solidFill>
                  <a:srgbClr val="1B8C39"/>
                </a:solidFill>
              </a:rPr>
              <a:t> Farm main barn </a:t>
            </a:r>
          </a:p>
        </p:txBody>
      </p:sp>
      <p:sp>
        <p:nvSpPr>
          <p:cNvPr id="4" name="TextBox 3">
            <a:extLst>
              <a:ext uri="{FF2B5EF4-FFF2-40B4-BE49-F238E27FC236}">
                <a16:creationId xmlns:a16="http://schemas.microsoft.com/office/drawing/2014/main" id="{B10BFECA-34E0-5219-4356-8B11777BC570}"/>
              </a:ext>
            </a:extLst>
          </p:cNvPr>
          <p:cNvSpPr txBox="1"/>
          <p:nvPr/>
        </p:nvSpPr>
        <p:spPr>
          <a:xfrm>
            <a:off x="6319679" y="1683372"/>
            <a:ext cx="4864777" cy="523220"/>
          </a:xfrm>
          <a:prstGeom prst="rect">
            <a:avLst/>
          </a:prstGeom>
          <a:noFill/>
        </p:spPr>
        <p:txBody>
          <a:bodyPr wrap="square" rtlCol="0">
            <a:spAutoFit/>
          </a:bodyPr>
          <a:lstStyle/>
          <a:p>
            <a:endParaRPr lang="en-US" altLang="ko-KR" sz="1600" dirty="0">
              <a:solidFill>
                <a:srgbClr val="1B8C39"/>
              </a:solidFill>
            </a:endParaRPr>
          </a:p>
          <a:p>
            <a:endParaRPr lang="ko-KR" altLang="en-US" sz="1200" dirty="0">
              <a:solidFill>
                <a:srgbClr val="1B8C39"/>
              </a:solidFill>
            </a:endParaRPr>
          </a:p>
        </p:txBody>
      </p:sp>
      <p:pic>
        <p:nvPicPr>
          <p:cNvPr id="8" name="Picture 7">
            <a:extLst>
              <a:ext uri="{FF2B5EF4-FFF2-40B4-BE49-F238E27FC236}">
                <a16:creationId xmlns:a16="http://schemas.microsoft.com/office/drawing/2014/main" id="{309E34C1-99BD-82DC-F053-879EABBBE1B1}"/>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73740" y="1944982"/>
            <a:ext cx="4455459" cy="3341594"/>
          </a:xfrm>
          <a:prstGeom prst="rect">
            <a:avLst/>
          </a:prstGeom>
          <a:ln w="28575">
            <a:solidFill>
              <a:srgbClr val="1B8C39"/>
            </a:solidFill>
          </a:ln>
        </p:spPr>
      </p:pic>
      <p:sp>
        <p:nvSpPr>
          <p:cNvPr id="9" name="TextBox 8">
            <a:extLst>
              <a:ext uri="{FF2B5EF4-FFF2-40B4-BE49-F238E27FC236}">
                <a16:creationId xmlns:a16="http://schemas.microsoft.com/office/drawing/2014/main" id="{EF4B92ED-9010-D21B-35DA-AA7572DC75E0}"/>
              </a:ext>
            </a:extLst>
          </p:cNvPr>
          <p:cNvSpPr txBox="1"/>
          <p:nvPr/>
        </p:nvSpPr>
        <p:spPr>
          <a:xfrm>
            <a:off x="6319678" y="1824448"/>
            <a:ext cx="4864777" cy="4708981"/>
          </a:xfrm>
          <a:prstGeom prst="rect">
            <a:avLst/>
          </a:prstGeom>
          <a:noFill/>
        </p:spPr>
        <p:txBody>
          <a:bodyPr wrap="square" rtlCol="0">
            <a:spAutoFit/>
          </a:bodyPr>
          <a:lstStyle/>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Temporary community space </a:t>
            </a:r>
          </a:p>
          <a:p>
            <a:pPr marL="288000"/>
            <a:r>
              <a:rPr lang="en-US" altLang="ko-KR" sz="1600" dirty="0">
                <a:solidFill>
                  <a:srgbClr val="1B8C39"/>
                </a:solidFill>
              </a:rPr>
              <a:t>– considering other areas for a possible temporary cabin, to provide community space for the Trust.  Reviewing utility connections.</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err="1">
                <a:solidFill>
                  <a:srgbClr val="1B8C39"/>
                </a:solidFill>
              </a:rPr>
              <a:t>Foxdells</a:t>
            </a:r>
            <a:r>
              <a:rPr lang="en-US" altLang="ko-KR" sz="1600" dirty="0">
                <a:solidFill>
                  <a:srgbClr val="1B8C39"/>
                </a:solidFill>
              </a:rPr>
              <a:t> Farm - working with EHDC and BSNC to progress plans</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Frontier land – have approached re painting hoarding and opening up site for possible other meanwhile uses.  No reply to date</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endParaRPr lang="en-US" altLang="ko-KR" sz="1600" dirty="0">
              <a:solidFill>
                <a:srgbClr val="1B8C39"/>
              </a:solidFill>
            </a:endParaRPr>
          </a:p>
          <a:p>
            <a:endParaRPr lang="ko-KR" altLang="en-US" sz="1200" dirty="0">
              <a:solidFill>
                <a:srgbClr val="1B8C39"/>
              </a:solidFill>
            </a:endParaRPr>
          </a:p>
        </p:txBody>
      </p:sp>
    </p:spTree>
    <p:extLst>
      <p:ext uri="{BB962C8B-B14F-4D97-AF65-F5344CB8AC3E}">
        <p14:creationId xmlns:p14="http://schemas.microsoft.com/office/powerpoint/2010/main" val="37129058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20B56-4207-D7F9-D7F6-011D310A1A5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52B237B4-F73C-B492-746F-496DC3049B78}"/>
              </a:ext>
            </a:extLst>
          </p:cNvPr>
          <p:cNvSpPr>
            <a:spLocks noGrp="1"/>
          </p:cNvSpPr>
          <p:nvPr>
            <p:ph type="body" sz="quarter" idx="10"/>
          </p:nvPr>
        </p:nvSpPr>
        <p:spPr>
          <a:xfrm>
            <a:off x="409116" y="865317"/>
            <a:ext cx="11573197" cy="724247"/>
          </a:xfrm>
        </p:spPr>
        <p:txBody>
          <a:bodyPr/>
          <a:lstStyle/>
          <a:p>
            <a:r>
              <a:rPr lang="en-US" sz="4000" dirty="0">
                <a:solidFill>
                  <a:srgbClr val="1B8C39"/>
                </a:solidFill>
              </a:rPr>
              <a:t>Ash Grove Allotments…</a:t>
            </a:r>
          </a:p>
        </p:txBody>
      </p:sp>
      <p:pic>
        <p:nvPicPr>
          <p:cNvPr id="27" name="Picture 26">
            <a:extLst>
              <a:ext uri="{FF2B5EF4-FFF2-40B4-BE49-F238E27FC236}">
                <a16:creationId xmlns:a16="http://schemas.microsoft.com/office/drawing/2014/main" id="{323308AF-17A0-DEBB-59A7-9FE07A97BD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50724" y="339509"/>
            <a:ext cx="2646002" cy="432000"/>
          </a:xfrm>
          <a:prstGeom prst="rect">
            <a:avLst/>
          </a:prstGeom>
        </p:spPr>
      </p:pic>
      <p:sp>
        <p:nvSpPr>
          <p:cNvPr id="7" name="TextBox 6">
            <a:extLst>
              <a:ext uri="{FF2B5EF4-FFF2-40B4-BE49-F238E27FC236}">
                <a16:creationId xmlns:a16="http://schemas.microsoft.com/office/drawing/2014/main" id="{C57DABE1-F440-BB7B-B0BE-805DBBE51214}"/>
              </a:ext>
            </a:extLst>
          </p:cNvPr>
          <p:cNvSpPr txBox="1"/>
          <p:nvPr/>
        </p:nvSpPr>
        <p:spPr>
          <a:xfrm>
            <a:off x="7031949" y="2002056"/>
            <a:ext cx="4864777" cy="523220"/>
          </a:xfrm>
          <a:prstGeom prst="rect">
            <a:avLst/>
          </a:prstGeom>
          <a:noFill/>
        </p:spPr>
        <p:txBody>
          <a:bodyPr wrap="square" rtlCol="0">
            <a:spAutoFit/>
          </a:bodyPr>
          <a:lstStyle/>
          <a:p>
            <a:endParaRPr lang="en-US" altLang="ko-KR" sz="1600" dirty="0">
              <a:solidFill>
                <a:srgbClr val="1B8C39"/>
              </a:solidFill>
            </a:endParaRPr>
          </a:p>
          <a:p>
            <a:endParaRPr lang="ko-KR" altLang="en-US" sz="1200" dirty="0">
              <a:solidFill>
                <a:srgbClr val="1B8C39"/>
              </a:solidFill>
            </a:endParaRPr>
          </a:p>
        </p:txBody>
      </p:sp>
      <p:sp>
        <p:nvSpPr>
          <p:cNvPr id="5" name="TextBox 4">
            <a:extLst>
              <a:ext uri="{FF2B5EF4-FFF2-40B4-BE49-F238E27FC236}">
                <a16:creationId xmlns:a16="http://schemas.microsoft.com/office/drawing/2014/main" id="{9F9A21ED-E7B7-D609-F09D-4CF75E51BB76}"/>
              </a:ext>
            </a:extLst>
          </p:cNvPr>
          <p:cNvSpPr txBox="1"/>
          <p:nvPr/>
        </p:nvSpPr>
        <p:spPr>
          <a:xfrm>
            <a:off x="295274" y="5548544"/>
            <a:ext cx="4578567" cy="261610"/>
          </a:xfrm>
          <a:prstGeom prst="rect">
            <a:avLst/>
          </a:prstGeom>
        </p:spPr>
        <p:txBody>
          <a:bodyPr wrap="square" rtlCol="0">
            <a:spAutoFit/>
          </a:bodyPr>
          <a:lstStyle/>
          <a:p>
            <a:pPr marL="0" indent="0" algn="ctr">
              <a:lnSpc>
                <a:spcPct val="100000"/>
              </a:lnSpc>
              <a:spcBef>
                <a:spcPts val="0"/>
              </a:spcBef>
              <a:buFontTx/>
              <a:buNone/>
            </a:pPr>
            <a:r>
              <a:rPr lang="en-GB" sz="1100" dirty="0">
                <a:solidFill>
                  <a:prstClr val="white"/>
                </a:solidFill>
                <a:latin typeface="Posterama" panose="020B0504020200020000" pitchFamily="34" charset="0"/>
                <a:ea typeface="微软雅黑"/>
                <a:cs typeface="Posterama" panose="020B0504020200020000" pitchFamily="34" charset="0"/>
              </a:rPr>
              <a:t>Ind</a:t>
            </a:r>
            <a:endParaRPr lang="en-GB" sz="1100" dirty="0">
              <a:solidFill>
                <a:srgbClr val="00B050"/>
              </a:solidFill>
              <a:latin typeface="Posterama" panose="020B0504020200020000" pitchFamily="34" charset="0"/>
              <a:ea typeface="微软雅黑"/>
              <a:cs typeface="Posterama" panose="020B0504020200020000" pitchFamily="34" charset="0"/>
            </a:endParaRPr>
          </a:p>
        </p:txBody>
      </p:sp>
      <p:pic>
        <p:nvPicPr>
          <p:cNvPr id="3" name="Picture 2">
            <a:extLst>
              <a:ext uri="{FF2B5EF4-FFF2-40B4-BE49-F238E27FC236}">
                <a16:creationId xmlns:a16="http://schemas.microsoft.com/office/drawing/2014/main" id="{DD180D5F-38F8-3CAC-E809-8B6FB443E1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13296" y="1760904"/>
            <a:ext cx="3516679" cy="4669303"/>
          </a:xfrm>
          <a:prstGeom prst="rect">
            <a:avLst/>
          </a:prstGeom>
        </p:spPr>
      </p:pic>
      <p:sp>
        <p:nvSpPr>
          <p:cNvPr id="4" name="TextBox 3">
            <a:extLst>
              <a:ext uri="{FF2B5EF4-FFF2-40B4-BE49-F238E27FC236}">
                <a16:creationId xmlns:a16="http://schemas.microsoft.com/office/drawing/2014/main" id="{778C8C33-EC5D-A8CA-DC8F-4CC81FE29A4F}"/>
              </a:ext>
            </a:extLst>
          </p:cNvPr>
          <p:cNvSpPr txBox="1"/>
          <p:nvPr/>
        </p:nvSpPr>
        <p:spPr>
          <a:xfrm>
            <a:off x="6291863" y="1709031"/>
            <a:ext cx="4864777" cy="4955203"/>
          </a:xfrm>
          <a:prstGeom prst="rect">
            <a:avLst/>
          </a:prstGeom>
          <a:noFill/>
        </p:spPr>
        <p:txBody>
          <a:bodyPr wrap="square" rtlCol="0">
            <a:spAutoFit/>
          </a:bodyPr>
          <a:lstStyle/>
          <a:p>
            <a:pPr marL="285750" indent="-285750">
              <a:buFont typeface="Arial" panose="020B0604020202020204" pitchFamily="34" charset="0"/>
              <a:buChar char="•"/>
            </a:pPr>
            <a:r>
              <a:rPr lang="en-US" altLang="ko-KR" sz="1600" dirty="0">
                <a:solidFill>
                  <a:srgbClr val="1B8C39"/>
                </a:solidFill>
              </a:rPr>
              <a:t>BSNC’s contractor has been appointed.  Low lying utilities must be diverted before team can start.  Team looking at alternative ways to access site safely and requesting approval to protect cables and start on site.</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Capped S106 fee of £150k will hopefully deliver the basic layout and car park, subject to any archaeological finds.  EHDC is contributing circa £72k </a:t>
            </a:r>
            <a:r>
              <a:rPr lang="en-US" altLang="ko-KR" sz="1600">
                <a:solidFill>
                  <a:srgbClr val="1B8C39"/>
                </a:solidFill>
              </a:rPr>
              <a:t>from other S106 off-site funds. </a:t>
            </a:r>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Funding for planters and other equipment to be sourced elsewhere</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41 residents registered for an allotment plot</a:t>
            </a:r>
          </a:p>
          <a:p>
            <a:pPr marL="285750" indent="-285750">
              <a:buFont typeface="Arial" panose="020B0604020202020204" pitchFamily="34" charset="0"/>
              <a:buChar char="•"/>
            </a:pPr>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Stortford Fields Allotment Group set up on Facebook</a:t>
            </a:r>
          </a:p>
          <a:p>
            <a:endParaRPr lang="en-US" altLang="ko-KR" sz="1600" dirty="0">
              <a:solidFill>
                <a:srgbClr val="1B8C39"/>
              </a:solidFill>
            </a:endParaRPr>
          </a:p>
          <a:p>
            <a:endParaRPr lang="ko-KR" altLang="en-US" sz="1200" dirty="0">
              <a:solidFill>
                <a:srgbClr val="1B8C39"/>
              </a:solidFill>
            </a:endParaRPr>
          </a:p>
        </p:txBody>
      </p:sp>
    </p:spTree>
    <p:extLst>
      <p:ext uri="{BB962C8B-B14F-4D97-AF65-F5344CB8AC3E}">
        <p14:creationId xmlns:p14="http://schemas.microsoft.com/office/powerpoint/2010/main" val="6847429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520416" y="559703"/>
            <a:ext cx="11573197" cy="724247"/>
          </a:xfrm>
        </p:spPr>
        <p:txBody>
          <a:bodyPr/>
          <a:lstStyle/>
          <a:p>
            <a:r>
              <a:rPr lang="en-US" sz="4400" dirty="0">
                <a:solidFill>
                  <a:srgbClr val="1B8C39"/>
                </a:solidFill>
              </a:rPr>
              <a:t>Events </a:t>
            </a:r>
            <a:r>
              <a:rPr lang="en-US" sz="4400">
                <a:solidFill>
                  <a:srgbClr val="1B8C39"/>
                </a:solidFill>
              </a:rPr>
              <a:t>and activities…</a:t>
            </a:r>
            <a:endParaRPr lang="en-US" sz="4400" dirty="0">
              <a:solidFill>
                <a:srgbClr val="1B8C39"/>
              </a:solidFill>
            </a:endParaRPr>
          </a:p>
        </p:txBody>
      </p:sp>
      <p:sp>
        <p:nvSpPr>
          <p:cNvPr id="13" name="TextBox 12">
            <a:extLst>
              <a:ext uri="{FF2B5EF4-FFF2-40B4-BE49-F238E27FC236}">
                <a16:creationId xmlns:a16="http://schemas.microsoft.com/office/drawing/2014/main" id="{86E3BCF5-AE6F-4184-91FE-B4928E447A7F}"/>
              </a:ext>
            </a:extLst>
          </p:cNvPr>
          <p:cNvSpPr txBox="1"/>
          <p:nvPr/>
        </p:nvSpPr>
        <p:spPr>
          <a:xfrm>
            <a:off x="6722571" y="1479716"/>
            <a:ext cx="5300146" cy="1384995"/>
          </a:xfrm>
          <a:prstGeom prst="rect">
            <a:avLst/>
          </a:prstGeom>
          <a:noFill/>
        </p:spPr>
        <p:txBody>
          <a:bodyPr wrap="square" rtlCol="0">
            <a:spAutoFit/>
          </a:bodyPr>
          <a:lstStyle/>
          <a:p>
            <a:endParaRPr lang="en-US" altLang="ko-KR" sz="1200" dirty="0">
              <a:solidFill>
                <a:srgbClr val="1B8C39"/>
              </a:solidFill>
            </a:endParaRPr>
          </a:p>
          <a:p>
            <a:endParaRPr lang="en-US" altLang="ko-KR" sz="1200" dirty="0">
              <a:solidFill>
                <a:srgbClr val="1B8C39"/>
              </a:solidFill>
            </a:endParaRPr>
          </a:p>
          <a:p>
            <a:endParaRPr lang="en-US" altLang="ko-KR" sz="1200" dirty="0">
              <a:solidFill>
                <a:srgbClr val="1B8C39"/>
              </a:solidFill>
            </a:endParaRPr>
          </a:p>
          <a:p>
            <a:pPr marL="171450" indent="-171450">
              <a:buFont typeface="Arial" panose="020B0604020202020204" pitchFamily="34" charset="0"/>
              <a:buChar char="•"/>
            </a:pPr>
            <a:endParaRPr lang="en-US" altLang="ko-KR" sz="1200" dirty="0">
              <a:solidFill>
                <a:srgbClr val="1B8C39"/>
              </a:solidFill>
            </a:endParaRPr>
          </a:p>
          <a:p>
            <a:endParaRPr lang="en-US" altLang="ko-KR" sz="1200" dirty="0">
              <a:solidFill>
                <a:srgbClr val="1B8C39"/>
              </a:solidFill>
            </a:endParaRPr>
          </a:p>
          <a:p>
            <a:endParaRPr lang="en-US" altLang="ko-KR" sz="1200" dirty="0">
              <a:solidFill>
                <a:srgbClr val="1B8C39"/>
              </a:solidFill>
            </a:endParaRPr>
          </a:p>
          <a:p>
            <a:endParaRPr lang="ko-KR" altLang="en-US" sz="1200" dirty="0">
              <a:solidFill>
                <a:srgbClr val="1B8C39"/>
              </a:solidFill>
            </a:endParaRPr>
          </a:p>
        </p:txBody>
      </p:sp>
      <p:pic>
        <p:nvPicPr>
          <p:cNvPr id="27" name="Picture 26">
            <a:extLst>
              <a:ext uri="{FF2B5EF4-FFF2-40B4-BE49-F238E27FC236}">
                <a16:creationId xmlns:a16="http://schemas.microsoft.com/office/drawing/2014/main" id="{E6B1E0D5-F8B7-E740-8A0A-D673A532FFB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72644" y="123509"/>
            <a:ext cx="2646002" cy="432000"/>
          </a:xfrm>
          <a:prstGeom prst="rect">
            <a:avLst/>
          </a:prstGeom>
        </p:spPr>
      </p:pic>
      <p:sp>
        <p:nvSpPr>
          <p:cNvPr id="5" name="TextBox 4">
            <a:extLst>
              <a:ext uri="{FF2B5EF4-FFF2-40B4-BE49-F238E27FC236}">
                <a16:creationId xmlns:a16="http://schemas.microsoft.com/office/drawing/2014/main" id="{00F1EE1E-6F66-1808-9801-7A9F0597B6F6}"/>
              </a:ext>
            </a:extLst>
          </p:cNvPr>
          <p:cNvSpPr txBox="1"/>
          <p:nvPr/>
        </p:nvSpPr>
        <p:spPr>
          <a:xfrm>
            <a:off x="5990383" y="1404650"/>
            <a:ext cx="5898241" cy="4955203"/>
          </a:xfrm>
          <a:prstGeom prst="rect">
            <a:avLst/>
          </a:prstGeom>
          <a:noFill/>
        </p:spPr>
        <p:txBody>
          <a:bodyPr wrap="square" rtlCol="0">
            <a:spAutoFit/>
          </a:bodyPr>
          <a:lstStyle/>
          <a:p>
            <a:r>
              <a:rPr lang="en-US" altLang="ko-KR" sz="1600" dirty="0">
                <a:solidFill>
                  <a:srgbClr val="1B8C39"/>
                </a:solidFill>
              </a:rPr>
              <a:t>Since we last met…..</a:t>
            </a:r>
          </a:p>
          <a:p>
            <a:endParaRPr lang="en-US" altLang="ko-KR" sz="1600" dirty="0">
              <a:solidFill>
                <a:srgbClr val="1B8C39"/>
              </a:solidFill>
            </a:endParaRPr>
          </a:p>
          <a:p>
            <a:pPr marL="285750" indent="-285750">
              <a:buFont typeface="Arial" panose="020B0604020202020204" pitchFamily="34" charset="0"/>
              <a:buChar char="•"/>
            </a:pPr>
            <a:r>
              <a:rPr lang="en-US" altLang="ko-KR" sz="1600" dirty="0">
                <a:solidFill>
                  <a:srgbClr val="1B8C39"/>
                </a:solidFill>
              </a:rPr>
              <a:t>Easter Egg Hunt well attended and very popular</a:t>
            </a:r>
          </a:p>
          <a:p>
            <a:pPr marL="285750" indent="-285750">
              <a:buFont typeface="Arial" panose="020B0604020202020204" pitchFamily="34" charset="0"/>
              <a:buChar char="•"/>
            </a:pPr>
            <a:r>
              <a:rPr lang="en-US" altLang="ko-KR" sz="1600" dirty="0">
                <a:solidFill>
                  <a:srgbClr val="1B8C39"/>
                </a:solidFill>
              </a:rPr>
              <a:t>Second business networking evening held last week – local businesses posting details on SFCMT website</a:t>
            </a:r>
          </a:p>
          <a:p>
            <a:pPr marL="285750" indent="-285750">
              <a:buFont typeface="Arial" panose="020B0604020202020204" pitchFamily="34" charset="0"/>
              <a:buChar char="•"/>
            </a:pPr>
            <a:r>
              <a:rPr lang="en-US" altLang="ko-KR" sz="1600" dirty="0">
                <a:solidFill>
                  <a:srgbClr val="1B8C39"/>
                </a:solidFill>
              </a:rPr>
              <a:t>Baby group is always full – lovely mix of young and old</a:t>
            </a:r>
          </a:p>
          <a:p>
            <a:pPr marL="285750" indent="-285750">
              <a:buFont typeface="Arial" panose="020B0604020202020204" pitchFamily="34" charset="0"/>
              <a:buChar char="•"/>
            </a:pPr>
            <a:endParaRPr lang="en-US" altLang="ko-KR" sz="1600" dirty="0">
              <a:solidFill>
                <a:srgbClr val="1B8C39"/>
              </a:solidFill>
            </a:endParaRPr>
          </a:p>
          <a:p>
            <a:r>
              <a:rPr lang="en-US" altLang="ko-KR" sz="1600" dirty="0">
                <a:solidFill>
                  <a:srgbClr val="1B8C39"/>
                </a:solidFill>
              </a:rPr>
              <a:t>Coming soon…</a:t>
            </a:r>
          </a:p>
          <a:p>
            <a:pPr marL="285750" indent="-285750">
              <a:buFont typeface="Arial" panose="020B0604020202020204" pitchFamily="34" charset="0"/>
              <a:buChar char="•"/>
            </a:pPr>
            <a:r>
              <a:rPr lang="en-US" altLang="ko-KR" sz="1600" dirty="0">
                <a:solidFill>
                  <a:srgbClr val="1B8C39"/>
                </a:solidFill>
              </a:rPr>
              <a:t>A weekly Chatty Café is starting on Fri 22 May  </a:t>
            </a:r>
          </a:p>
          <a:p>
            <a:pPr marL="285750" indent="-285750">
              <a:buFont typeface="Arial" panose="020B0604020202020204" pitchFamily="34" charset="0"/>
              <a:buChar char="•"/>
            </a:pPr>
            <a:r>
              <a:rPr lang="en-US" altLang="ko-KR" sz="1600" dirty="0">
                <a:solidFill>
                  <a:srgbClr val="1B8C39"/>
                </a:solidFill>
              </a:rPr>
              <a:t>Charity Bingo night – Thurs 11 June</a:t>
            </a:r>
          </a:p>
          <a:p>
            <a:pPr marL="285750" indent="-285750">
              <a:buFont typeface="Arial" panose="020B0604020202020204" pitchFamily="34" charset="0"/>
              <a:buChar char="•"/>
            </a:pPr>
            <a:r>
              <a:rPr lang="en-US" altLang="ko-KR" sz="1600" dirty="0">
                <a:solidFill>
                  <a:srgbClr val="1B8C39"/>
                </a:solidFill>
              </a:rPr>
              <a:t>Teddy Bears Picnic – Fri 7 August</a:t>
            </a:r>
          </a:p>
          <a:p>
            <a:pPr marL="285750" indent="-285750">
              <a:buFont typeface="Arial" panose="020B0604020202020204" pitchFamily="34" charset="0"/>
              <a:buChar char="•"/>
            </a:pPr>
            <a:endParaRPr lang="en-US" altLang="ko-KR" sz="1600" dirty="0">
              <a:solidFill>
                <a:srgbClr val="1B8C39"/>
              </a:solidFill>
            </a:endParaRPr>
          </a:p>
          <a:p>
            <a:r>
              <a:rPr lang="en-US" altLang="ko-KR" sz="1600" dirty="0">
                <a:solidFill>
                  <a:srgbClr val="1B8C39"/>
                </a:solidFill>
              </a:rPr>
              <a:t>All above kindly hosted by Elm View Care Home</a:t>
            </a:r>
          </a:p>
          <a:p>
            <a:endParaRPr lang="en-US" altLang="ko-KR" sz="1600" dirty="0">
              <a:solidFill>
                <a:srgbClr val="1B8C39"/>
              </a:solidFill>
            </a:endParaRPr>
          </a:p>
          <a:p>
            <a:pPr marL="285750" indent="-285750">
              <a:buFont typeface="Arial" panose="020B0604020202020204" pitchFamily="34" charset="0"/>
              <a:buChar char="•"/>
            </a:pPr>
            <a:endParaRPr lang="en-US" altLang="ko-KR" sz="1600" dirty="0">
              <a:solidFill>
                <a:srgbClr val="1B8C39"/>
              </a:solidFill>
            </a:endParaRPr>
          </a:p>
          <a:p>
            <a:r>
              <a:rPr lang="en-US" altLang="ko-KR" sz="1600" dirty="0">
                <a:solidFill>
                  <a:srgbClr val="1B8C39"/>
                </a:solidFill>
              </a:rPr>
              <a:t>Volunteers needed to help at events! </a:t>
            </a:r>
          </a:p>
          <a:p>
            <a:endParaRPr lang="en-US" altLang="ko-KR" sz="1600" dirty="0">
              <a:solidFill>
                <a:srgbClr val="1B8C39"/>
              </a:solidFill>
            </a:endParaRPr>
          </a:p>
          <a:p>
            <a:r>
              <a:rPr lang="en-US" altLang="ko-KR" sz="1600" dirty="0">
                <a:solidFill>
                  <a:srgbClr val="1B8C39"/>
                </a:solidFill>
              </a:rPr>
              <a:t>SFCMT newsletter will be hand delivered in next two weeks.</a:t>
            </a:r>
          </a:p>
          <a:p>
            <a:endParaRPr lang="en-US" altLang="ko-KR" sz="1600" dirty="0">
              <a:solidFill>
                <a:srgbClr val="1B8C39"/>
              </a:solidFill>
            </a:endParaRPr>
          </a:p>
          <a:p>
            <a:endParaRPr lang="en-US" altLang="ko-KR" sz="1200" b="1" dirty="0">
              <a:solidFill>
                <a:srgbClr val="1B8C39"/>
              </a:solidFill>
            </a:endParaRPr>
          </a:p>
        </p:txBody>
      </p:sp>
      <p:pic>
        <p:nvPicPr>
          <p:cNvPr id="1026" name="Picture 2" descr="Chatty Cafe | Woodend NH">
            <a:extLst>
              <a:ext uri="{FF2B5EF4-FFF2-40B4-BE49-F238E27FC236}">
                <a16:creationId xmlns:a16="http://schemas.microsoft.com/office/drawing/2014/main" id="{E2484ABF-0ACA-D27A-F8B5-FB76E65A47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166693">
            <a:off x="2288997" y="1353543"/>
            <a:ext cx="2910829" cy="16373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y be an image of grass and text that says &quot;STORTFORD FIELDS COMMUNITY MANAGEMENT TRUST Stortford Fields Networking Evening Date: Wednesday 29th April 2026 Time: 7-8.30 pm Location: Elm View Care Home Calling all Stortford Fields business owners, entrepreneurs, and community-minded professionals! Come and connect with like-minded individuals at our 2nd Stortford Fields Networking Evening. Why Attend? Meet fellow Stortford Fields business owners and explore potential collaborations. Build meaningful relationships that can help your business thrive. Enjoy light refreshments while engaging in interactive networking. JM Let's celebrate and recognise our residents businesses, support each other and take the opportunity to connect and collaborate, See you there ЛTTOHE&quot;">
            <a:extLst>
              <a:ext uri="{FF2B5EF4-FFF2-40B4-BE49-F238E27FC236}">
                <a16:creationId xmlns:a16="http://schemas.microsoft.com/office/drawing/2014/main" id="{FD06A7CF-BCB8-35A1-5271-3A5EDA0DFE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626783">
            <a:off x="355988" y="2943218"/>
            <a:ext cx="2380374" cy="168301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 photo description available.">
            <a:extLst>
              <a:ext uri="{FF2B5EF4-FFF2-40B4-BE49-F238E27FC236}">
                <a16:creationId xmlns:a16="http://schemas.microsoft.com/office/drawing/2014/main" id="{36653BF5-2047-C438-BCCB-2AA5BB6BBB1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1390"/>
          <a:stretch>
            <a:fillRect/>
          </a:stretch>
        </p:blipFill>
        <p:spPr bwMode="auto">
          <a:xfrm rot="20520972">
            <a:off x="499959" y="219958"/>
            <a:ext cx="1752474" cy="207050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4EF6A78-7028-8CE3-30B8-CC746BFC5458}"/>
              </a:ext>
            </a:extLst>
          </p:cNvPr>
          <p:cNvPicPr>
            <a:picLocks noChangeAspect="1"/>
          </p:cNvPicPr>
          <p:nvPr/>
        </p:nvPicPr>
        <p:blipFill>
          <a:blip r:embed="rId7"/>
          <a:stretch>
            <a:fillRect/>
          </a:stretch>
        </p:blipFill>
        <p:spPr>
          <a:xfrm rot="20925402">
            <a:off x="2847581" y="2689411"/>
            <a:ext cx="2167988" cy="3065930"/>
          </a:xfrm>
          <a:prstGeom prst="rect">
            <a:avLst/>
          </a:prstGeom>
        </p:spPr>
      </p:pic>
      <p:pic>
        <p:nvPicPr>
          <p:cNvPr id="12" name="Picture 11">
            <a:extLst>
              <a:ext uri="{FF2B5EF4-FFF2-40B4-BE49-F238E27FC236}">
                <a16:creationId xmlns:a16="http://schemas.microsoft.com/office/drawing/2014/main" id="{63A1D081-FCAB-B6E1-9CC6-8FF104D09CE9}"/>
              </a:ext>
            </a:extLst>
          </p:cNvPr>
          <p:cNvPicPr>
            <a:picLocks noChangeAspect="1"/>
          </p:cNvPicPr>
          <p:nvPr/>
        </p:nvPicPr>
        <p:blipFill>
          <a:blip r:embed="rId8"/>
          <a:stretch>
            <a:fillRect/>
          </a:stretch>
        </p:blipFill>
        <p:spPr>
          <a:xfrm>
            <a:off x="419710" y="4761370"/>
            <a:ext cx="3793702" cy="1839108"/>
          </a:xfrm>
          <a:prstGeom prst="rect">
            <a:avLst/>
          </a:prstGeom>
        </p:spPr>
      </p:pic>
      <p:pic>
        <p:nvPicPr>
          <p:cNvPr id="15" name="Picture 14">
            <a:extLst>
              <a:ext uri="{FF2B5EF4-FFF2-40B4-BE49-F238E27FC236}">
                <a16:creationId xmlns:a16="http://schemas.microsoft.com/office/drawing/2014/main" id="{00B23C3C-99B1-8FBC-9D45-231559C447E5}"/>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rot="664659">
            <a:off x="4148417" y="4862603"/>
            <a:ext cx="1210235" cy="1613646"/>
          </a:xfrm>
          <a:prstGeom prst="rect">
            <a:avLst/>
          </a:prstGeom>
        </p:spPr>
      </p:pic>
    </p:spTree>
    <p:extLst>
      <p:ext uri="{BB962C8B-B14F-4D97-AF65-F5344CB8AC3E}">
        <p14:creationId xmlns:p14="http://schemas.microsoft.com/office/powerpoint/2010/main" val="29451521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normAutofit fontScale="92500" lnSpcReduction="20000"/>
          </a:bodyPr>
          <a:lstStyle/>
          <a:p>
            <a:r>
              <a:rPr lang="en-US" dirty="0">
                <a:solidFill>
                  <a:srgbClr val="1B8C39"/>
                </a:solidFill>
              </a:rPr>
              <a:t>Questions?...</a:t>
            </a:r>
          </a:p>
        </p:txBody>
      </p:sp>
      <p:sp>
        <p:nvSpPr>
          <p:cNvPr id="13" name="TextBox 12">
            <a:extLst>
              <a:ext uri="{FF2B5EF4-FFF2-40B4-BE49-F238E27FC236}">
                <a16:creationId xmlns:a16="http://schemas.microsoft.com/office/drawing/2014/main" id="{86E3BCF5-AE6F-4184-91FE-B4928E447A7F}"/>
              </a:ext>
            </a:extLst>
          </p:cNvPr>
          <p:cNvSpPr txBox="1"/>
          <p:nvPr/>
        </p:nvSpPr>
        <p:spPr>
          <a:xfrm>
            <a:off x="6624848" y="2137123"/>
            <a:ext cx="4928976" cy="276999"/>
          </a:xfrm>
          <a:prstGeom prst="rect">
            <a:avLst/>
          </a:prstGeom>
          <a:noFill/>
        </p:spPr>
        <p:txBody>
          <a:bodyPr wrap="square" rtlCol="0">
            <a:spAutoFit/>
          </a:bodyPr>
          <a:lstStyle/>
          <a:p>
            <a:r>
              <a:rPr lang="en-US" altLang="ko-KR" sz="1200" dirty="0">
                <a:solidFill>
                  <a:srgbClr val="1B8C39"/>
                </a:solidFill>
              </a:rPr>
              <a:t>.</a:t>
            </a:r>
            <a:endParaRPr lang="ko-KR" altLang="en-US" sz="1200" dirty="0">
              <a:solidFill>
                <a:srgbClr val="1B8C39"/>
              </a:solidFill>
            </a:endParaRPr>
          </a:p>
        </p:txBody>
      </p:sp>
      <p:sp>
        <p:nvSpPr>
          <p:cNvPr id="17" name="TextBox 16">
            <a:extLst>
              <a:ext uri="{FF2B5EF4-FFF2-40B4-BE49-F238E27FC236}">
                <a16:creationId xmlns:a16="http://schemas.microsoft.com/office/drawing/2014/main" id="{5550399B-4F1A-42B8-8A5C-39C33D96B40C}"/>
              </a:ext>
            </a:extLst>
          </p:cNvPr>
          <p:cNvSpPr txBox="1"/>
          <p:nvPr/>
        </p:nvSpPr>
        <p:spPr>
          <a:xfrm>
            <a:off x="6624849" y="3201040"/>
            <a:ext cx="4928976" cy="276999"/>
          </a:xfrm>
          <a:prstGeom prst="rect">
            <a:avLst/>
          </a:prstGeom>
          <a:noFill/>
        </p:spPr>
        <p:txBody>
          <a:bodyPr wrap="square" rtlCol="0">
            <a:spAutoFit/>
          </a:bodyPr>
          <a:lstStyle/>
          <a:p>
            <a:endParaRPr lang="ko-KR" altLang="en-US" sz="1200" dirty="0">
              <a:solidFill>
                <a:srgbClr val="1B8C39"/>
              </a:solidFill>
            </a:endParaRPr>
          </a:p>
        </p:txBody>
      </p:sp>
      <p:pic>
        <p:nvPicPr>
          <p:cNvPr id="27" name="Picture 26">
            <a:extLst>
              <a:ext uri="{FF2B5EF4-FFF2-40B4-BE49-F238E27FC236}">
                <a16:creationId xmlns:a16="http://schemas.microsoft.com/office/drawing/2014/main" id="{E6B1E0D5-F8B7-E740-8A0A-D673A532FFB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50724" y="339509"/>
            <a:ext cx="2646002" cy="432000"/>
          </a:xfrm>
          <a:prstGeom prst="rect">
            <a:avLst/>
          </a:prstGeom>
        </p:spPr>
      </p:pic>
      <p:pic>
        <p:nvPicPr>
          <p:cNvPr id="3" name="Picture 2">
            <a:extLst>
              <a:ext uri="{FF2B5EF4-FFF2-40B4-BE49-F238E27FC236}">
                <a16:creationId xmlns:a16="http://schemas.microsoft.com/office/drawing/2014/main" id="{1BA499F9-4277-74B2-E209-4C633D359B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06292" y="1444235"/>
            <a:ext cx="7607670" cy="5074256"/>
          </a:xfrm>
          <a:prstGeom prst="rect">
            <a:avLst/>
          </a:prstGeom>
          <a:ln w="19050">
            <a:solidFill>
              <a:srgbClr val="1B8C39"/>
            </a:solidFill>
          </a:ln>
        </p:spPr>
      </p:pic>
    </p:spTree>
    <p:extLst>
      <p:ext uri="{BB962C8B-B14F-4D97-AF65-F5344CB8AC3E}">
        <p14:creationId xmlns:p14="http://schemas.microsoft.com/office/powerpoint/2010/main" val="827365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B9B89-8585-0680-6432-C29FE5AE5DE0}"/>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BA3E69F8-9A8F-CD7A-4CBA-BD7015CFE942}"/>
              </a:ext>
            </a:extLst>
          </p:cNvPr>
          <p:cNvSpPr txBox="1"/>
          <p:nvPr/>
        </p:nvSpPr>
        <p:spPr>
          <a:xfrm>
            <a:off x="6511688" y="1127070"/>
            <a:ext cx="4928976" cy="1138773"/>
          </a:xfrm>
          <a:prstGeom prst="rect">
            <a:avLst/>
          </a:prstGeom>
          <a:noFill/>
        </p:spPr>
        <p:txBody>
          <a:bodyPr wrap="square" rtlCol="0">
            <a:spAutoFit/>
          </a:bodyPr>
          <a:lstStyle/>
          <a:p>
            <a:endParaRPr lang="en-US" altLang="ko-KR" sz="3200" b="1" dirty="0">
              <a:solidFill>
                <a:srgbClr val="1B8C39"/>
              </a:solidFill>
            </a:endParaRPr>
          </a:p>
          <a:p>
            <a:endParaRPr lang="en-US" altLang="ko-KR" sz="1200" b="1" dirty="0">
              <a:solidFill>
                <a:srgbClr val="1B8C39"/>
              </a:solidFill>
            </a:endParaRPr>
          </a:p>
          <a:p>
            <a:endParaRPr lang="en-US" altLang="ko-KR" sz="1200" b="1" dirty="0">
              <a:solidFill>
                <a:srgbClr val="1B8C39"/>
              </a:solidFill>
            </a:endParaRPr>
          </a:p>
          <a:p>
            <a:endParaRPr lang="ko-KR" altLang="en-US" sz="1200" b="1" dirty="0">
              <a:solidFill>
                <a:srgbClr val="1B8C39"/>
              </a:solidFill>
            </a:endParaRPr>
          </a:p>
        </p:txBody>
      </p:sp>
      <p:sp>
        <p:nvSpPr>
          <p:cNvPr id="7" name="Rectangle 6">
            <a:extLst>
              <a:ext uri="{FF2B5EF4-FFF2-40B4-BE49-F238E27FC236}">
                <a16:creationId xmlns:a16="http://schemas.microsoft.com/office/drawing/2014/main" id="{AB828359-E667-9BFC-B13D-5525A9F15777}"/>
              </a:ext>
            </a:extLst>
          </p:cNvPr>
          <p:cNvSpPr/>
          <p:nvPr/>
        </p:nvSpPr>
        <p:spPr>
          <a:xfrm>
            <a:off x="-1" y="0"/>
            <a:ext cx="12192001" cy="6858000"/>
          </a:xfrm>
          <a:prstGeom prst="rect">
            <a:avLst/>
          </a:prstGeom>
          <a:solidFill>
            <a:srgbClr val="1B8C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5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5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FFFF"/>
              </a:solidFill>
              <a:effectLst/>
              <a:uLnTx/>
              <a:uFillTx/>
              <a:latin typeface="Posterama Text Black"/>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400" dirty="0">
              <a:solidFill>
                <a:srgbClr val="FFFFFF"/>
              </a:solidFill>
              <a:latin typeface="Posterama Text Bla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Posterama Text Black"/>
                <a:ea typeface="+mn-ea"/>
                <a:cs typeface="+mn-cs"/>
              </a:rPr>
              <a:t>Progress Update to Community Forum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ko-KR" sz="2400" b="0" i="0" u="none" strike="noStrike" kern="1200" cap="none" spc="0" normalizeH="0" baseline="0" noProof="0" dirty="0">
                <a:ln>
                  <a:noFill/>
                </a:ln>
                <a:solidFill>
                  <a:srgbClr val="FFFFFF"/>
                </a:solidFill>
                <a:effectLst/>
                <a:uLnTx/>
                <a:uFillTx/>
                <a:latin typeface="Posterama Text Black"/>
                <a:ea typeface="+mn-ea"/>
                <a:cs typeface="Arial" pitchFamily="34" charset="0"/>
              </a:rPr>
              <a:t>6 May 2026</a:t>
            </a:r>
            <a:endParaRPr kumimoji="0" lang="ko-KR" altLang="en-US" sz="2400" b="0" i="0" u="none" strike="noStrike" kern="1200" cap="none" spc="0" normalizeH="0" baseline="0" noProof="0" dirty="0">
              <a:ln>
                <a:noFill/>
              </a:ln>
              <a:solidFill>
                <a:srgbClr val="FFFFFF"/>
              </a:solidFill>
              <a:effectLst/>
              <a:uLnTx/>
              <a:uFillTx/>
              <a:latin typeface="Posterama Text Black"/>
              <a:ea typeface="+mn-ea"/>
              <a:cs typeface="Arial" pitchFamily="34" charset="0"/>
            </a:endParaRPr>
          </a:p>
        </p:txBody>
      </p:sp>
      <p:pic>
        <p:nvPicPr>
          <p:cNvPr id="5" name="Picture 4">
            <a:extLst>
              <a:ext uri="{FF2B5EF4-FFF2-40B4-BE49-F238E27FC236}">
                <a16:creationId xmlns:a16="http://schemas.microsoft.com/office/drawing/2014/main" id="{C2C8685F-F320-80FC-CA6B-8CB7F3F755DF}"/>
              </a:ext>
            </a:extLst>
          </p:cNvPr>
          <p:cNvPicPr>
            <a:picLocks noChangeAspect="1"/>
          </p:cNvPicPr>
          <p:nvPr/>
        </p:nvPicPr>
        <p:blipFill>
          <a:blip r:embed="rId3"/>
          <a:srcRect l="5438" t="17720" r="536" b="28421"/>
          <a:stretch>
            <a:fillRect/>
          </a:stretch>
        </p:blipFill>
        <p:spPr>
          <a:xfrm>
            <a:off x="3278700" y="564775"/>
            <a:ext cx="5119561" cy="3901877"/>
          </a:xfrm>
          <a:prstGeom prst="rect">
            <a:avLst/>
          </a:prstGeom>
        </p:spPr>
      </p:pic>
    </p:spTree>
    <p:extLst>
      <p:ext uri="{BB962C8B-B14F-4D97-AF65-F5344CB8AC3E}">
        <p14:creationId xmlns:p14="http://schemas.microsoft.com/office/powerpoint/2010/main" val="30229744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1F1B890-E837-7EC0-8A2C-A21732C2C854}"/>
              </a:ext>
            </a:extLst>
          </p:cNvPr>
          <p:cNvPicPr>
            <a:picLocks noChangeAspect="1"/>
          </p:cNvPicPr>
          <p:nvPr/>
        </p:nvPicPr>
        <p:blipFill>
          <a:blip r:embed="rId3"/>
          <a:stretch>
            <a:fillRect/>
          </a:stretch>
        </p:blipFill>
        <p:spPr>
          <a:xfrm>
            <a:off x="1606858" y="265230"/>
            <a:ext cx="8984202" cy="6323375"/>
          </a:xfrm>
          <a:prstGeom prst="rect">
            <a:avLst/>
          </a:prstGeom>
        </p:spPr>
      </p:pic>
    </p:spTree>
    <p:extLst>
      <p:ext uri="{BB962C8B-B14F-4D97-AF65-F5344CB8AC3E}">
        <p14:creationId xmlns:p14="http://schemas.microsoft.com/office/powerpoint/2010/main" val="41500849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3D31161E-E919-9AFF-65E7-799F1C62D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AC295-8786-C30B-A8B9-19131DD62A67}"/>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20A5D6E2-EC35-2854-72F3-76A3A3EE5F95}"/>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4" name="Content Placeholder 7">
            <a:extLst>
              <a:ext uri="{FF2B5EF4-FFF2-40B4-BE49-F238E27FC236}">
                <a16:creationId xmlns:a16="http://schemas.microsoft.com/office/drawing/2014/main" id="{2DAF96B1-27C1-E876-E032-D4DE7537FBEE}"/>
              </a:ext>
            </a:extLst>
          </p:cNvPr>
          <p:cNvSpPr txBox="1">
            <a:spLocks/>
          </p:cNvSpPr>
          <p:nvPr/>
        </p:nvSpPr>
        <p:spPr>
          <a:xfrm>
            <a:off x="452362" y="1723330"/>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Ashley (EHDC) updating</a:t>
            </a:r>
          </a:p>
          <a:p>
            <a:pPr marL="0" indent="0">
              <a:buFont typeface="Arial" panose="020B0604020202020204" pitchFamily="34" charset="0"/>
              <a:buNone/>
            </a:pPr>
            <a:r>
              <a:rPr lang="en-GB" sz="4000" b="1" dirty="0">
                <a:solidFill>
                  <a:srgbClr val="000000"/>
                </a:solidFill>
              </a:rPr>
              <a:t>on behalf of HCC</a:t>
            </a:r>
          </a:p>
          <a:p>
            <a:pPr marL="0" indent="0">
              <a:buNone/>
            </a:pPr>
            <a:endParaRPr lang="en-GB" dirty="0">
              <a:solidFill>
                <a:srgbClr val="000000"/>
              </a:solidFill>
            </a:endParaRPr>
          </a:p>
          <a:p>
            <a:pPr lvl="1"/>
            <a:r>
              <a:rPr lang="en-GB" sz="4000" dirty="0">
                <a:solidFill>
                  <a:srgbClr val="000000"/>
                </a:solidFill>
              </a:rPr>
              <a:t>Allotments</a:t>
            </a:r>
          </a:p>
          <a:p>
            <a:pPr lvl="1"/>
            <a:r>
              <a:rPr lang="en-GB" sz="4000" dirty="0">
                <a:solidFill>
                  <a:srgbClr val="000000"/>
                </a:solidFill>
              </a:rPr>
              <a:t>School Footbridge</a:t>
            </a:r>
          </a:p>
          <a:p>
            <a:pPr lvl="1"/>
            <a:r>
              <a:rPr lang="en-GB" sz="4000" dirty="0">
                <a:solidFill>
                  <a:srgbClr val="000000"/>
                </a:solidFill>
              </a:rPr>
              <a:t>Newland Avenue</a:t>
            </a:r>
          </a:p>
          <a:p>
            <a:pPr lvl="1"/>
            <a:r>
              <a:rPr lang="en-GB" sz="4000" dirty="0">
                <a:solidFill>
                  <a:srgbClr val="000000"/>
                </a:solidFill>
              </a:rPr>
              <a:t>Rye Street Access</a:t>
            </a:r>
          </a:p>
          <a:p>
            <a:pPr lvl="1"/>
            <a:r>
              <a:rPr lang="en-GB" sz="4000" dirty="0">
                <a:solidFill>
                  <a:srgbClr val="000000"/>
                </a:solidFill>
              </a:rPr>
              <a:t>A120 Roundabout/ Access</a:t>
            </a:r>
          </a:p>
          <a:p>
            <a:endParaRPr lang="en-GB" dirty="0"/>
          </a:p>
        </p:txBody>
      </p:sp>
      <p:pic>
        <p:nvPicPr>
          <p:cNvPr id="5" name="Picture 4" descr="black HCC logo&#10;&#10;">
            <a:extLst>
              <a:ext uri="{FF2B5EF4-FFF2-40B4-BE49-F238E27FC236}">
                <a16:creationId xmlns:a16="http://schemas.microsoft.com/office/drawing/2014/main" id="{1DD07865-DBB8-E0D6-C19C-14813F784DED}"/>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8994541" y="1223799"/>
            <a:ext cx="3069607" cy="1937086"/>
          </a:xfrm>
          <a:prstGeom prst="rect">
            <a:avLst/>
          </a:prstGeom>
        </p:spPr>
      </p:pic>
    </p:spTree>
    <p:extLst>
      <p:ext uri="{BB962C8B-B14F-4D97-AF65-F5344CB8AC3E}">
        <p14:creationId xmlns:p14="http://schemas.microsoft.com/office/powerpoint/2010/main" val="28721104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7180BB45-4E3A-6D84-2EE3-F7E00DE4E4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F5280-EA4A-5ED8-11C0-9E05E2FB0649}"/>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955E2E49-5545-2DA5-373C-8FD8A8A46CA1}"/>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4" name="Content Placeholder 7">
            <a:extLst>
              <a:ext uri="{FF2B5EF4-FFF2-40B4-BE49-F238E27FC236}">
                <a16:creationId xmlns:a16="http://schemas.microsoft.com/office/drawing/2014/main" id="{240FE2EC-B749-64CE-7655-F2CC50D1A986}"/>
              </a:ext>
            </a:extLst>
          </p:cNvPr>
          <p:cNvSpPr txBox="1">
            <a:spLocks/>
          </p:cNvSpPr>
          <p:nvPr/>
        </p:nvSpPr>
        <p:spPr>
          <a:xfrm>
            <a:off x="399127" y="1561059"/>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Allotments</a:t>
            </a:r>
            <a:endParaRPr lang="en-GB" dirty="0"/>
          </a:p>
        </p:txBody>
      </p:sp>
      <p:pic>
        <p:nvPicPr>
          <p:cNvPr id="5" name="Picture 4" descr="black HCC logo&#10;&#10;">
            <a:extLst>
              <a:ext uri="{FF2B5EF4-FFF2-40B4-BE49-F238E27FC236}">
                <a16:creationId xmlns:a16="http://schemas.microsoft.com/office/drawing/2014/main" id="{CDA3E90A-B992-4C4F-D043-A0CF0A62B76C}"/>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8994541" y="1223799"/>
            <a:ext cx="3069607" cy="1937086"/>
          </a:xfrm>
          <a:prstGeom prst="rect">
            <a:avLst/>
          </a:prstGeom>
        </p:spPr>
      </p:pic>
      <p:pic>
        <p:nvPicPr>
          <p:cNvPr id="11" name="Picture 10" descr="A field with trees in the background&#10;&#10;AI-generated content may be incorrect.">
            <a:extLst>
              <a:ext uri="{FF2B5EF4-FFF2-40B4-BE49-F238E27FC236}">
                <a16:creationId xmlns:a16="http://schemas.microsoft.com/office/drawing/2014/main" id="{466C5A41-8208-1564-56DB-7DF3CF9CD7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1275" y="2393184"/>
            <a:ext cx="8990022" cy="4151275"/>
          </a:xfrm>
          <a:prstGeom prst="rect">
            <a:avLst/>
          </a:prstGeom>
        </p:spPr>
      </p:pic>
    </p:spTree>
    <p:extLst>
      <p:ext uri="{BB962C8B-B14F-4D97-AF65-F5344CB8AC3E}">
        <p14:creationId xmlns:p14="http://schemas.microsoft.com/office/powerpoint/2010/main" val="19547658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7E4707C8-11BC-ED84-32E9-794B75654C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CB4688-6790-B333-1B8A-970BD7017676}"/>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9D3882BD-B01E-75BD-C4C1-200DF1602FE3}"/>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4" name="Content Placeholder 7">
            <a:extLst>
              <a:ext uri="{FF2B5EF4-FFF2-40B4-BE49-F238E27FC236}">
                <a16:creationId xmlns:a16="http://schemas.microsoft.com/office/drawing/2014/main" id="{8B3D5401-9E56-FE51-AB0E-EC52BF5F23A2}"/>
              </a:ext>
            </a:extLst>
          </p:cNvPr>
          <p:cNvSpPr txBox="1">
            <a:spLocks/>
          </p:cNvSpPr>
          <p:nvPr/>
        </p:nvSpPr>
        <p:spPr>
          <a:xfrm>
            <a:off x="197516" y="1483518"/>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School Footbridge</a:t>
            </a:r>
            <a:endParaRPr lang="en-GB" dirty="0"/>
          </a:p>
        </p:txBody>
      </p:sp>
      <p:pic>
        <p:nvPicPr>
          <p:cNvPr id="5" name="Picture 4" descr="black HCC logo&#10;&#10;">
            <a:extLst>
              <a:ext uri="{FF2B5EF4-FFF2-40B4-BE49-F238E27FC236}">
                <a16:creationId xmlns:a16="http://schemas.microsoft.com/office/drawing/2014/main" id="{8CEB7B0B-14B1-109A-C269-763C186CC0F1}"/>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3510770" y="1577436"/>
            <a:ext cx="3069607" cy="1937086"/>
          </a:xfrm>
          <a:prstGeom prst="rect">
            <a:avLst/>
          </a:prstGeom>
        </p:spPr>
      </p:pic>
      <p:pic>
        <p:nvPicPr>
          <p:cNvPr id="7" name="Picture 6" descr="A dirt road with trees and blue sky&#10;&#10;AI-generated content may be incorrect.">
            <a:extLst>
              <a:ext uri="{FF2B5EF4-FFF2-40B4-BE49-F238E27FC236}">
                <a16:creationId xmlns:a16="http://schemas.microsoft.com/office/drawing/2014/main" id="{C1004B33-B391-D169-4716-9F38F4872FEB}"/>
              </a:ext>
            </a:extLst>
          </p:cNvPr>
          <p:cNvPicPr>
            <a:picLocks noChangeAspect="1"/>
          </p:cNvPicPr>
          <p:nvPr/>
        </p:nvPicPr>
        <p:blipFill>
          <a:blip r:embed="rId5">
            <a:extLst>
              <a:ext uri="{28A0092B-C50C-407E-A947-70E740481C1C}">
                <a14:useLocalDpi xmlns:a14="http://schemas.microsoft.com/office/drawing/2010/main" val="0"/>
              </a:ext>
            </a:extLst>
          </a:blip>
          <a:srcRect l="232" t="16005" r="15247" b="16203"/>
          <a:stretch>
            <a:fillRect/>
          </a:stretch>
        </p:blipFill>
        <p:spPr>
          <a:xfrm>
            <a:off x="197516" y="3608439"/>
            <a:ext cx="8574762" cy="3175819"/>
          </a:xfrm>
          <a:prstGeom prst="rect">
            <a:avLst/>
          </a:prstGeom>
        </p:spPr>
      </p:pic>
      <p:pic>
        <p:nvPicPr>
          <p:cNvPr id="11" name="Picture 10" descr="A road with a fence and a building&#10;&#10;AI-generated content may be incorrect.">
            <a:extLst>
              <a:ext uri="{FF2B5EF4-FFF2-40B4-BE49-F238E27FC236}">
                <a16:creationId xmlns:a16="http://schemas.microsoft.com/office/drawing/2014/main" id="{150FEB7E-E59A-86A1-6716-2ACF5BE492F2}"/>
              </a:ext>
            </a:extLst>
          </p:cNvPr>
          <p:cNvPicPr>
            <a:picLocks noChangeAspect="1"/>
          </p:cNvPicPr>
          <p:nvPr/>
        </p:nvPicPr>
        <p:blipFill>
          <a:blip r:embed="rId6">
            <a:extLst>
              <a:ext uri="{28A0092B-C50C-407E-A947-70E740481C1C}">
                <a14:useLocalDpi xmlns:a14="http://schemas.microsoft.com/office/drawing/2010/main" val="0"/>
              </a:ext>
            </a:extLst>
          </a:blip>
          <a:srcRect l="40538" t="30810" r="7097" b="29448"/>
          <a:stretch>
            <a:fillRect/>
          </a:stretch>
        </p:blipFill>
        <p:spPr>
          <a:xfrm>
            <a:off x="6695768" y="1411634"/>
            <a:ext cx="5387206" cy="3066456"/>
          </a:xfrm>
          <a:prstGeom prst="rect">
            <a:avLst/>
          </a:prstGeom>
        </p:spPr>
      </p:pic>
    </p:spTree>
    <p:extLst>
      <p:ext uri="{BB962C8B-B14F-4D97-AF65-F5344CB8AC3E}">
        <p14:creationId xmlns:p14="http://schemas.microsoft.com/office/powerpoint/2010/main" val="37923073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61A40B03-7A19-2E92-4792-D38B086B5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F1D54-4671-B272-36DF-6560A118B163}"/>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FDEE85C0-B337-57CF-11A0-5C04C1A69FE4}"/>
              </a:ext>
            </a:extLst>
          </p:cNvPr>
          <p:cNvPicPr>
            <a:picLocks noChangeAspect="1"/>
          </p:cNvPicPr>
          <p:nvPr/>
        </p:nvPicPr>
        <p:blipFill>
          <a:blip r:embed="rId3"/>
          <a:srcRect l="6625" t="11797" b="12237"/>
          <a:stretch/>
        </p:blipFill>
        <p:spPr>
          <a:xfrm>
            <a:off x="9582949" y="4948419"/>
            <a:ext cx="2753032" cy="1909581"/>
          </a:xfrm>
          <a:prstGeom prst="rect">
            <a:avLst/>
          </a:prstGeom>
        </p:spPr>
      </p:pic>
      <p:sp>
        <p:nvSpPr>
          <p:cNvPr id="4" name="Content Placeholder 7">
            <a:extLst>
              <a:ext uri="{FF2B5EF4-FFF2-40B4-BE49-F238E27FC236}">
                <a16:creationId xmlns:a16="http://schemas.microsoft.com/office/drawing/2014/main" id="{2F7A77A7-2BC9-0234-F721-C5CFD0BA05DB}"/>
              </a:ext>
            </a:extLst>
          </p:cNvPr>
          <p:cNvSpPr txBox="1">
            <a:spLocks/>
          </p:cNvSpPr>
          <p:nvPr/>
        </p:nvSpPr>
        <p:spPr>
          <a:xfrm>
            <a:off x="324510" y="1386803"/>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Newland Avenue</a:t>
            </a:r>
            <a:endParaRPr lang="en-GB" dirty="0"/>
          </a:p>
        </p:txBody>
      </p:sp>
      <p:pic>
        <p:nvPicPr>
          <p:cNvPr id="5" name="Picture 4" descr="black HCC logo&#10;&#10;">
            <a:extLst>
              <a:ext uri="{FF2B5EF4-FFF2-40B4-BE49-F238E27FC236}">
                <a16:creationId xmlns:a16="http://schemas.microsoft.com/office/drawing/2014/main" id="{B8876E25-2DC4-F2A0-D6B4-409394B066A3}"/>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9312368" y="1149023"/>
            <a:ext cx="3069607" cy="1937086"/>
          </a:xfrm>
          <a:prstGeom prst="rect">
            <a:avLst/>
          </a:prstGeom>
        </p:spPr>
      </p:pic>
      <p:pic>
        <p:nvPicPr>
          <p:cNvPr id="7" name="Picture 6" descr="A car driving down a road&#10;&#10;AI-generated content may be incorrect.">
            <a:extLst>
              <a:ext uri="{FF2B5EF4-FFF2-40B4-BE49-F238E27FC236}">
                <a16:creationId xmlns:a16="http://schemas.microsoft.com/office/drawing/2014/main" id="{2C6F5BA3-2FEB-2182-8D86-2F97EE72093E}"/>
              </a:ext>
            </a:extLst>
          </p:cNvPr>
          <p:cNvPicPr>
            <a:picLocks noChangeAspect="1"/>
          </p:cNvPicPr>
          <p:nvPr/>
        </p:nvPicPr>
        <p:blipFill>
          <a:blip r:embed="rId5">
            <a:extLst>
              <a:ext uri="{28A0092B-C50C-407E-A947-70E740481C1C}">
                <a14:useLocalDpi xmlns:a14="http://schemas.microsoft.com/office/drawing/2010/main" val="0"/>
              </a:ext>
            </a:extLst>
          </a:blip>
          <a:srcRect l="13907" t="5146" r="29931" b="23207"/>
          <a:stretch>
            <a:fillRect/>
          </a:stretch>
        </p:blipFill>
        <p:spPr>
          <a:xfrm rot="5400000">
            <a:off x="4708644" y="1680309"/>
            <a:ext cx="4834787" cy="4625861"/>
          </a:xfrm>
          <a:prstGeom prst="rect">
            <a:avLst/>
          </a:prstGeom>
        </p:spPr>
      </p:pic>
      <p:pic>
        <p:nvPicPr>
          <p:cNvPr id="11" name="Picture 10" descr="A group of orange and white cones on a sidewalk&#10;&#10;AI-generated content may be incorrect.">
            <a:extLst>
              <a:ext uri="{FF2B5EF4-FFF2-40B4-BE49-F238E27FC236}">
                <a16:creationId xmlns:a16="http://schemas.microsoft.com/office/drawing/2014/main" id="{E9EC7C4F-BF1F-A789-FA19-BB5633796A35}"/>
              </a:ext>
            </a:extLst>
          </p:cNvPr>
          <p:cNvPicPr>
            <a:picLocks noChangeAspect="1"/>
          </p:cNvPicPr>
          <p:nvPr/>
        </p:nvPicPr>
        <p:blipFill>
          <a:blip r:embed="rId6">
            <a:extLst>
              <a:ext uri="{28A0092B-C50C-407E-A947-70E740481C1C}">
                <a14:useLocalDpi xmlns:a14="http://schemas.microsoft.com/office/drawing/2010/main" val="0"/>
              </a:ext>
            </a:extLst>
          </a:blip>
          <a:srcRect t="5437" r="10148"/>
          <a:stretch>
            <a:fillRect/>
          </a:stretch>
        </p:blipFill>
        <p:spPr>
          <a:xfrm>
            <a:off x="85105" y="2792361"/>
            <a:ext cx="4584021" cy="3618272"/>
          </a:xfrm>
          <a:prstGeom prst="rect">
            <a:avLst/>
          </a:prstGeom>
        </p:spPr>
      </p:pic>
      <p:sp>
        <p:nvSpPr>
          <p:cNvPr id="12" name="TextBox 11">
            <a:extLst>
              <a:ext uri="{FF2B5EF4-FFF2-40B4-BE49-F238E27FC236}">
                <a16:creationId xmlns:a16="http://schemas.microsoft.com/office/drawing/2014/main" id="{1073995D-0825-88ED-E636-BE8A00474C57}"/>
              </a:ext>
            </a:extLst>
          </p:cNvPr>
          <p:cNvSpPr txBox="1"/>
          <p:nvPr/>
        </p:nvSpPr>
        <p:spPr>
          <a:xfrm>
            <a:off x="784289" y="1954899"/>
            <a:ext cx="3185651" cy="400110"/>
          </a:xfrm>
          <a:prstGeom prst="rect">
            <a:avLst/>
          </a:prstGeom>
          <a:noFill/>
        </p:spPr>
        <p:txBody>
          <a:bodyPr wrap="square" rtlCol="0">
            <a:spAutoFit/>
          </a:bodyPr>
          <a:lstStyle/>
          <a:p>
            <a:r>
              <a:rPr lang="en-GB" sz="2000" dirty="0"/>
              <a:t>Western Neighbourhood</a:t>
            </a:r>
          </a:p>
        </p:txBody>
      </p:sp>
    </p:spTree>
    <p:extLst>
      <p:ext uri="{BB962C8B-B14F-4D97-AF65-F5344CB8AC3E}">
        <p14:creationId xmlns:p14="http://schemas.microsoft.com/office/powerpoint/2010/main" val="29232688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F4DCC9FB-F697-90F3-F832-38C739BFC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6DA950-5E55-3909-14F1-F8E7BD82C96A}"/>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78ECFE66-31AD-2428-284F-3453C04D5180}"/>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4" name="Content Placeholder 7">
            <a:extLst>
              <a:ext uri="{FF2B5EF4-FFF2-40B4-BE49-F238E27FC236}">
                <a16:creationId xmlns:a16="http://schemas.microsoft.com/office/drawing/2014/main" id="{0C17A67D-0FDA-E4F8-F0CA-165FC8638A79}"/>
              </a:ext>
            </a:extLst>
          </p:cNvPr>
          <p:cNvSpPr txBox="1">
            <a:spLocks/>
          </p:cNvSpPr>
          <p:nvPr/>
        </p:nvSpPr>
        <p:spPr>
          <a:xfrm>
            <a:off x="452362" y="1723330"/>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Rye Street Access</a:t>
            </a:r>
            <a:endParaRPr lang="en-GB" dirty="0"/>
          </a:p>
        </p:txBody>
      </p:sp>
      <p:pic>
        <p:nvPicPr>
          <p:cNvPr id="5" name="Picture 4" descr="black HCC logo&#10;&#10;">
            <a:extLst>
              <a:ext uri="{FF2B5EF4-FFF2-40B4-BE49-F238E27FC236}">
                <a16:creationId xmlns:a16="http://schemas.microsoft.com/office/drawing/2014/main" id="{2979DE6C-830B-73E9-57FC-DADBE7FF80FD}"/>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5418569" y="1037173"/>
            <a:ext cx="2674492" cy="1664719"/>
          </a:xfrm>
          <a:prstGeom prst="rect">
            <a:avLst/>
          </a:prstGeom>
        </p:spPr>
      </p:pic>
      <p:pic>
        <p:nvPicPr>
          <p:cNvPr id="7" name="Picture 6" descr="A road with grass and buildings in the background&#10;&#10;AI-generated content may be incorrect.">
            <a:extLst>
              <a:ext uri="{FF2B5EF4-FFF2-40B4-BE49-F238E27FC236}">
                <a16:creationId xmlns:a16="http://schemas.microsoft.com/office/drawing/2014/main" id="{03C3549E-B79E-7E42-60E5-6AB9E6457F64}"/>
              </a:ext>
            </a:extLst>
          </p:cNvPr>
          <p:cNvPicPr>
            <a:picLocks noChangeAspect="1"/>
          </p:cNvPicPr>
          <p:nvPr/>
        </p:nvPicPr>
        <p:blipFill>
          <a:blip r:embed="rId5">
            <a:extLst>
              <a:ext uri="{28A0092B-C50C-407E-A947-70E740481C1C}">
                <a14:useLocalDpi xmlns:a14="http://schemas.microsoft.com/office/drawing/2010/main" val="0"/>
              </a:ext>
            </a:extLst>
          </a:blip>
          <a:srcRect t="31438"/>
          <a:stretch>
            <a:fillRect/>
          </a:stretch>
        </p:blipFill>
        <p:spPr>
          <a:xfrm>
            <a:off x="292089" y="2491109"/>
            <a:ext cx="8097766" cy="4163961"/>
          </a:xfrm>
          <a:prstGeom prst="rect">
            <a:avLst/>
          </a:prstGeom>
        </p:spPr>
      </p:pic>
      <p:pic>
        <p:nvPicPr>
          <p:cNvPr id="8" name="Picture 7">
            <a:extLst>
              <a:ext uri="{FF2B5EF4-FFF2-40B4-BE49-F238E27FC236}">
                <a16:creationId xmlns:a16="http://schemas.microsoft.com/office/drawing/2014/main" id="{FBD78AC5-A1F7-7912-F8B6-58CEBD68DDCC}"/>
              </a:ext>
            </a:extLst>
          </p:cNvPr>
          <p:cNvPicPr>
            <a:picLocks noChangeAspect="1"/>
          </p:cNvPicPr>
          <p:nvPr/>
        </p:nvPicPr>
        <p:blipFill>
          <a:blip r:embed="rId6"/>
          <a:stretch>
            <a:fillRect/>
          </a:stretch>
        </p:blipFill>
        <p:spPr>
          <a:xfrm>
            <a:off x="8564632" y="1422967"/>
            <a:ext cx="3478357" cy="3247355"/>
          </a:xfrm>
          <a:prstGeom prst="rect">
            <a:avLst/>
          </a:prstGeom>
        </p:spPr>
      </p:pic>
    </p:spTree>
    <p:extLst>
      <p:ext uri="{BB962C8B-B14F-4D97-AF65-F5344CB8AC3E}">
        <p14:creationId xmlns:p14="http://schemas.microsoft.com/office/powerpoint/2010/main" val="36009606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CB51E94B-6287-2FD3-B8A8-BC85D24088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EED57E-C2F5-46BA-5388-CD5602966417}"/>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HCC Highways Update</a:t>
            </a:r>
          </a:p>
        </p:txBody>
      </p:sp>
      <p:pic>
        <p:nvPicPr>
          <p:cNvPr id="3" name="Picture 2" descr="A black background with text and colorful circles&#10;&#10;Description automatically generated">
            <a:extLst>
              <a:ext uri="{FF2B5EF4-FFF2-40B4-BE49-F238E27FC236}">
                <a16:creationId xmlns:a16="http://schemas.microsoft.com/office/drawing/2014/main" id="{C4134EF0-A31C-F89B-9EEF-730B8BBEC6FF}"/>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4" name="Content Placeholder 7">
            <a:extLst>
              <a:ext uri="{FF2B5EF4-FFF2-40B4-BE49-F238E27FC236}">
                <a16:creationId xmlns:a16="http://schemas.microsoft.com/office/drawing/2014/main" id="{60399B18-35D0-F9E5-9CAD-8B0529A186FE}"/>
              </a:ext>
            </a:extLst>
          </p:cNvPr>
          <p:cNvSpPr txBox="1">
            <a:spLocks/>
          </p:cNvSpPr>
          <p:nvPr/>
        </p:nvSpPr>
        <p:spPr>
          <a:xfrm>
            <a:off x="452362" y="1723330"/>
            <a:ext cx="10948141" cy="4987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dirty="0">
                <a:solidFill>
                  <a:srgbClr val="000000"/>
                </a:solidFill>
              </a:rPr>
              <a:t>A120 Roundabout/ Access</a:t>
            </a:r>
            <a:endParaRPr lang="en-GB" dirty="0"/>
          </a:p>
        </p:txBody>
      </p:sp>
      <p:pic>
        <p:nvPicPr>
          <p:cNvPr id="5" name="Picture 4" descr="black HCC logo&#10;&#10;">
            <a:extLst>
              <a:ext uri="{FF2B5EF4-FFF2-40B4-BE49-F238E27FC236}">
                <a16:creationId xmlns:a16="http://schemas.microsoft.com/office/drawing/2014/main" id="{869D81A6-6C6E-A591-73E7-A4B37E63B514}"/>
              </a:ext>
            </a:extLst>
          </p:cNvPr>
          <p:cNvPicPr/>
          <p:nvPr/>
        </p:nvPicPr>
        <p:blipFill>
          <a:blip r:embed="rId4" cstate="screen">
            <a:extLst>
              <a:ext uri="{28A0092B-C50C-407E-A947-70E740481C1C}">
                <a14:useLocalDpi xmlns:a14="http://schemas.microsoft.com/office/drawing/2010/main"/>
              </a:ext>
            </a:extLst>
          </a:blip>
          <a:srcRect t="11227" b="9128"/>
          <a:stretch>
            <a:fillRect/>
          </a:stretch>
        </p:blipFill>
        <p:spPr>
          <a:xfrm>
            <a:off x="8994541" y="1223799"/>
            <a:ext cx="3069607" cy="1937086"/>
          </a:xfrm>
          <a:prstGeom prst="rect">
            <a:avLst/>
          </a:prstGeom>
        </p:spPr>
      </p:pic>
      <p:pic>
        <p:nvPicPr>
          <p:cNvPr id="6" name="Picture 5">
            <a:extLst>
              <a:ext uri="{FF2B5EF4-FFF2-40B4-BE49-F238E27FC236}">
                <a16:creationId xmlns:a16="http://schemas.microsoft.com/office/drawing/2014/main" id="{F48537FD-4A9A-87B4-22DA-A4A768DD37BF}"/>
              </a:ext>
            </a:extLst>
          </p:cNvPr>
          <p:cNvPicPr>
            <a:picLocks noChangeAspect="1"/>
          </p:cNvPicPr>
          <p:nvPr/>
        </p:nvPicPr>
        <p:blipFill>
          <a:blip r:embed="rId5"/>
          <a:srcRect t="6483"/>
          <a:stretch>
            <a:fillRect/>
          </a:stretch>
        </p:blipFill>
        <p:spPr>
          <a:xfrm>
            <a:off x="1263316" y="2557658"/>
            <a:ext cx="6228943" cy="3965446"/>
          </a:xfrm>
          <a:prstGeom prst="rect">
            <a:avLst/>
          </a:prstGeom>
        </p:spPr>
      </p:pic>
    </p:spTree>
    <p:extLst>
      <p:ext uri="{BB962C8B-B14F-4D97-AF65-F5344CB8AC3E}">
        <p14:creationId xmlns:p14="http://schemas.microsoft.com/office/powerpoint/2010/main" val="41435230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B99CFE-1451-4A3C-A389-BAD904D325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3" cstate="screen">
            <a:extLst>
              <a:ext uri="{28A0092B-C50C-407E-A947-70E740481C1C}">
                <a14:useLocalDpi xmlns:a14="http://schemas.microsoft.com/office/drawing/2010/main"/>
              </a:ext>
            </a:extLst>
          </a:blip>
          <a:srcRect/>
          <a:stretch/>
        </p:blipFill>
        <p:spPr>
          <a:xfrm flipH="1">
            <a:off x="-1" y="5540963"/>
            <a:ext cx="3189137" cy="1416911"/>
          </a:xfrm>
          <a:prstGeom prst="rect">
            <a:avLst/>
          </a:prstGeom>
        </p:spPr>
      </p:pic>
      <p:pic>
        <p:nvPicPr>
          <p:cNvPr id="7" name="Picture 6">
            <a:extLst>
              <a:ext uri="{FF2B5EF4-FFF2-40B4-BE49-F238E27FC236}">
                <a16:creationId xmlns:a16="http://schemas.microsoft.com/office/drawing/2014/main" id="{4B4627C0-F55E-44C9-9F0D-2619912578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4" cstate="screen">
            <a:extLst>
              <a:ext uri="{28A0092B-C50C-407E-A947-70E740481C1C}">
                <a14:useLocalDpi xmlns:a14="http://schemas.microsoft.com/office/drawing/2010/main"/>
              </a:ext>
            </a:extLst>
          </a:blip>
          <a:stretch>
            <a:fillRect/>
          </a:stretch>
        </p:blipFill>
        <p:spPr>
          <a:xfrm>
            <a:off x="5695509" y="5760585"/>
            <a:ext cx="2423548" cy="928397"/>
          </a:xfrm>
          <a:prstGeom prst="rect">
            <a:avLst/>
          </a:prstGeom>
        </p:spPr>
      </p:pic>
      <p:pic>
        <p:nvPicPr>
          <p:cNvPr id="8" name="Picture 7">
            <a:extLst>
              <a:ext uri="{FF2B5EF4-FFF2-40B4-BE49-F238E27FC236}">
                <a16:creationId xmlns:a16="http://schemas.microsoft.com/office/drawing/2014/main" id="{094C3D81-1364-4332-8929-5D851A930E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5" cstate="screen">
            <a:extLst>
              <a:ext uri="{28A0092B-C50C-407E-A947-70E740481C1C}">
                <a14:useLocalDpi xmlns:a14="http://schemas.microsoft.com/office/drawing/2010/main"/>
              </a:ext>
            </a:extLst>
          </a:blip>
          <a:stretch>
            <a:fillRect/>
          </a:stretch>
        </p:blipFill>
        <p:spPr>
          <a:xfrm>
            <a:off x="8275374" y="5700483"/>
            <a:ext cx="2290066" cy="1048603"/>
          </a:xfrm>
          <a:prstGeom prst="rect">
            <a:avLst/>
          </a:prstGeom>
        </p:spPr>
      </p:pic>
      <p:pic>
        <p:nvPicPr>
          <p:cNvPr id="9" name="Picture 8">
            <a:extLst>
              <a:ext uri="{FF2B5EF4-FFF2-40B4-BE49-F238E27FC236}">
                <a16:creationId xmlns:a16="http://schemas.microsoft.com/office/drawing/2014/main" id="{5D6516E6-1F27-4544-BC63-47C02956DB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6" cstate="screen">
            <a:extLst>
              <a:ext uri="{28A0092B-C50C-407E-A947-70E740481C1C}">
                <a14:useLocalDpi xmlns:a14="http://schemas.microsoft.com/office/drawing/2010/main"/>
              </a:ext>
            </a:extLst>
          </a:blip>
          <a:stretch>
            <a:fillRect/>
          </a:stretch>
        </p:blipFill>
        <p:spPr>
          <a:xfrm>
            <a:off x="2476686" y="5593294"/>
            <a:ext cx="4006257" cy="1534691"/>
          </a:xfrm>
          <a:prstGeom prst="rect">
            <a:avLst/>
          </a:prstGeom>
        </p:spPr>
      </p:pic>
      <p:pic>
        <p:nvPicPr>
          <p:cNvPr id="11" name="Picture 10">
            <a:extLst>
              <a:ext uri="{FF2B5EF4-FFF2-40B4-BE49-F238E27FC236}">
                <a16:creationId xmlns:a16="http://schemas.microsoft.com/office/drawing/2014/main" id="{3CB36ABB-2D3E-42CF-8DB1-C9EF8F73F9C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7" cstate="screen">
            <a:extLst>
              <a:ext uri="{28A0092B-C50C-407E-A947-70E740481C1C}">
                <a14:useLocalDpi xmlns:a14="http://schemas.microsoft.com/office/drawing/2010/main"/>
              </a:ext>
            </a:extLst>
          </a:blip>
          <a:srcRect/>
          <a:stretch/>
        </p:blipFill>
        <p:spPr>
          <a:xfrm>
            <a:off x="2276527" y="5617237"/>
            <a:ext cx="1517653" cy="1222984"/>
          </a:xfrm>
          <a:prstGeom prst="rect">
            <a:avLst/>
          </a:prstGeom>
        </p:spPr>
      </p:pic>
      <p:pic>
        <p:nvPicPr>
          <p:cNvPr id="12" name="Picture 11">
            <a:extLst>
              <a:ext uri="{FF2B5EF4-FFF2-40B4-BE49-F238E27FC236}">
                <a16:creationId xmlns:a16="http://schemas.microsoft.com/office/drawing/2014/main" id="{7E35B395-6C2E-4807-82BE-FFB73CDE9D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8" cstate="screen">
            <a:extLst>
              <a:ext uri="{28A0092B-C50C-407E-A947-70E740481C1C}">
                <a14:useLocalDpi xmlns:a14="http://schemas.microsoft.com/office/drawing/2010/main"/>
              </a:ext>
            </a:extLst>
          </a:blip>
          <a:srcRect/>
          <a:stretch/>
        </p:blipFill>
        <p:spPr>
          <a:xfrm>
            <a:off x="7389105" y="5667595"/>
            <a:ext cx="1412949" cy="1162837"/>
          </a:xfrm>
          <a:prstGeom prst="rect">
            <a:avLst/>
          </a:prstGeom>
        </p:spPr>
      </p:pic>
      <p:pic>
        <p:nvPicPr>
          <p:cNvPr id="13" name="Picture 12">
            <a:extLst>
              <a:ext uri="{FF2B5EF4-FFF2-40B4-BE49-F238E27FC236}">
                <a16:creationId xmlns:a16="http://schemas.microsoft.com/office/drawing/2014/main" id="{1CF85C6E-CBD5-45EC-A346-11E1AF060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9" cstate="screen">
            <a:extLst>
              <a:ext uri="{28A0092B-C50C-407E-A947-70E740481C1C}">
                <a14:useLocalDpi xmlns:a14="http://schemas.microsoft.com/office/drawing/2010/main"/>
              </a:ext>
            </a:extLst>
          </a:blip>
          <a:srcRect/>
          <a:stretch/>
        </p:blipFill>
        <p:spPr>
          <a:xfrm>
            <a:off x="9770440" y="5612396"/>
            <a:ext cx="1370166" cy="1097914"/>
          </a:xfrm>
          <a:prstGeom prst="rect">
            <a:avLst/>
          </a:prstGeom>
        </p:spPr>
      </p:pic>
      <p:pic>
        <p:nvPicPr>
          <p:cNvPr id="14" name="Picture 13">
            <a:extLst>
              <a:ext uri="{FF2B5EF4-FFF2-40B4-BE49-F238E27FC236}">
                <a16:creationId xmlns:a16="http://schemas.microsoft.com/office/drawing/2014/main" id="{586FB2B9-67F4-48B8-B396-AB3E5214EE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10" cstate="screen">
            <a:extLst>
              <a:ext uri="{28A0092B-C50C-407E-A947-70E740481C1C}">
                <a14:useLocalDpi xmlns:a14="http://schemas.microsoft.com/office/drawing/2010/main"/>
              </a:ext>
            </a:extLst>
          </a:blip>
          <a:srcRect/>
          <a:stretch/>
        </p:blipFill>
        <p:spPr>
          <a:xfrm>
            <a:off x="5257527" y="5549297"/>
            <a:ext cx="794970" cy="1224112"/>
          </a:xfrm>
          <a:prstGeom prst="rect">
            <a:avLst/>
          </a:prstGeom>
        </p:spPr>
      </p:pic>
      <p:pic>
        <p:nvPicPr>
          <p:cNvPr id="15" name="Picture 14">
            <a:extLst>
              <a:ext uri="{FF2B5EF4-FFF2-40B4-BE49-F238E27FC236}">
                <a16:creationId xmlns:a16="http://schemas.microsoft.com/office/drawing/2014/main" id="{81D7C559-82D6-4D47-86B3-E5C837AD27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11" cstate="screen">
            <a:extLst>
              <a:ext uri="{28A0092B-C50C-407E-A947-70E740481C1C}">
                <a14:useLocalDpi xmlns:a14="http://schemas.microsoft.com/office/drawing/2010/main"/>
              </a:ext>
            </a:extLst>
          </a:blip>
          <a:srcRect/>
          <a:stretch/>
        </p:blipFill>
        <p:spPr>
          <a:xfrm>
            <a:off x="244710" y="5258114"/>
            <a:ext cx="1042812" cy="1655763"/>
          </a:xfrm>
          <a:prstGeom prst="rect">
            <a:avLst/>
          </a:prstGeom>
        </p:spPr>
      </p:pic>
      <p:pic>
        <p:nvPicPr>
          <p:cNvPr id="3" name="Picture 2">
            <a:extLst>
              <a:ext uri="{FF2B5EF4-FFF2-40B4-BE49-F238E27FC236}">
                <a16:creationId xmlns:a16="http://schemas.microsoft.com/office/drawing/2014/main" id="{F7C59CF6-7E3C-30FF-EC6D-F37DF516F8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12" cstate="screen">
            <a:extLst>
              <a:ext uri="{28A0092B-C50C-407E-A947-70E740481C1C}">
                <a14:useLocalDpi xmlns:a14="http://schemas.microsoft.com/office/drawing/2010/main"/>
              </a:ext>
            </a:extLst>
          </a:blip>
          <a:stretch>
            <a:fillRect/>
          </a:stretch>
        </p:blipFill>
        <p:spPr>
          <a:xfrm>
            <a:off x="10505987" y="5901506"/>
            <a:ext cx="2055677" cy="787476"/>
          </a:xfrm>
          <a:prstGeom prst="rect">
            <a:avLst/>
          </a:prstGeom>
        </p:spPr>
      </p:pic>
      <p:sp>
        <p:nvSpPr>
          <p:cNvPr id="4" name="Rectangle: Rounded Corners 3">
            <a:extLst>
              <a:ext uri="{FF2B5EF4-FFF2-40B4-BE49-F238E27FC236}">
                <a16:creationId xmlns:a16="http://schemas.microsoft.com/office/drawing/2014/main" id="{211D795E-0A55-BAC1-976B-39E148AA1BA4}"/>
              </a:ext>
              <a:ext uri="{C183D7F6-B498-43B3-948B-1728B52AA6E4}">
                <adec:decorative xmlns:adec="http://schemas.microsoft.com/office/drawing/2017/decorative" val="1"/>
              </a:ext>
            </a:extLst>
          </p:cNvPr>
          <p:cNvSpPr/>
          <p:nvPr/>
        </p:nvSpPr>
        <p:spPr>
          <a:xfrm>
            <a:off x="0" y="664563"/>
            <a:ext cx="7117200" cy="914400"/>
          </a:xfrm>
          <a:prstGeom prst="roundRect">
            <a:avLst>
              <a:gd name="adj" fmla="val 6250"/>
            </a:avLst>
          </a:prstGeom>
          <a:solidFill>
            <a:srgbClr val="42BF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47711FB4-9EC1-93F6-ACFE-1F25C2BDB8AB}"/>
              </a:ext>
            </a:extLst>
          </p:cNvPr>
          <p:cNvSpPr txBox="1">
            <a:spLocks/>
          </p:cNvSpPr>
          <p:nvPr/>
        </p:nvSpPr>
        <p:spPr>
          <a:xfrm>
            <a:off x="0" y="664563"/>
            <a:ext cx="7117200" cy="76548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dirty="0">
                <a:solidFill>
                  <a:schemeClr val="bg1"/>
                </a:solidFill>
                <a:latin typeface="Arial" panose="020B0604020202020204" pitchFamily="34" charset="0"/>
                <a:cs typeface="Arial" panose="020B0604020202020204" pitchFamily="34" charset="0"/>
              </a:rPr>
              <a:t>Any Questions for Highways?</a:t>
            </a:r>
          </a:p>
        </p:txBody>
      </p:sp>
      <p:sp>
        <p:nvSpPr>
          <p:cNvPr id="10" name="TextBox 9">
            <a:extLst>
              <a:ext uri="{FF2B5EF4-FFF2-40B4-BE49-F238E27FC236}">
                <a16:creationId xmlns:a16="http://schemas.microsoft.com/office/drawing/2014/main" id="{2BEFEFEF-077C-EEF9-61B2-F6C0D20C3BFD}"/>
              </a:ext>
            </a:extLst>
          </p:cNvPr>
          <p:cNvSpPr txBox="1"/>
          <p:nvPr/>
        </p:nvSpPr>
        <p:spPr>
          <a:xfrm>
            <a:off x="2009886" y="3095373"/>
            <a:ext cx="8085221" cy="646331"/>
          </a:xfrm>
          <a:prstGeom prst="rect">
            <a:avLst/>
          </a:prstGeom>
          <a:noFill/>
        </p:spPr>
        <p:txBody>
          <a:bodyPr wrap="square">
            <a:spAutoFit/>
          </a:bodyPr>
          <a:lstStyle/>
          <a:p>
            <a:r>
              <a:rPr lang="en-GB" sz="3600" b="1" u="sng" dirty="0">
                <a:solidFill>
                  <a:srgbClr val="0000FF"/>
                </a:solidFill>
                <a:effectLst/>
                <a:latin typeface="Aptos" panose="020B0004020202020204" pitchFamily="34" charset="0"/>
                <a:ea typeface="Aptos" panose="020B0004020202020204" pitchFamily="34" charset="0"/>
                <a:cs typeface="Aptos" panose="020B0004020202020204" pitchFamily="34" charset="0"/>
                <a:hlinkClick r:id="rId13"/>
              </a:rPr>
              <a:t>cschighways@hertfordshire.gov.uk</a:t>
            </a:r>
            <a:r>
              <a:rPr lang="en-GB" sz="3600" b="1" dirty="0">
                <a:effectLst/>
                <a:latin typeface="Aptos" panose="020B0004020202020204" pitchFamily="34" charset="0"/>
                <a:ea typeface="Aptos" panose="020B0004020202020204" pitchFamily="34" charset="0"/>
                <a:cs typeface="Aptos" panose="020B0004020202020204" pitchFamily="34" charset="0"/>
              </a:rPr>
              <a:t> </a:t>
            </a:r>
            <a:endParaRPr lang="en-GB" sz="3600" b="1" dirty="0"/>
          </a:p>
        </p:txBody>
      </p:sp>
      <p:pic>
        <p:nvPicPr>
          <p:cNvPr id="16" name="Picture 15" descr="black HCC logo&#10;&#10;">
            <a:extLst>
              <a:ext uri="{FF2B5EF4-FFF2-40B4-BE49-F238E27FC236}">
                <a16:creationId xmlns:a16="http://schemas.microsoft.com/office/drawing/2014/main" id="{861281AF-D1C0-2EC1-B52B-31BA9E46B961}"/>
              </a:ext>
            </a:extLst>
          </p:cNvPr>
          <p:cNvPicPr/>
          <p:nvPr/>
        </p:nvPicPr>
        <p:blipFill>
          <a:blip r:embed="rId14" cstate="screen">
            <a:extLst>
              <a:ext uri="{28A0092B-C50C-407E-A947-70E740481C1C}">
                <a14:useLocalDpi xmlns:a14="http://schemas.microsoft.com/office/drawing/2010/main"/>
              </a:ext>
            </a:extLst>
          </a:blip>
          <a:srcRect t="11227" b="9128"/>
          <a:stretch>
            <a:fillRect/>
          </a:stretch>
        </p:blipFill>
        <p:spPr>
          <a:xfrm>
            <a:off x="9030636" y="45189"/>
            <a:ext cx="3069607" cy="1937086"/>
          </a:xfrm>
          <a:prstGeom prst="rect">
            <a:avLst/>
          </a:prstGeom>
        </p:spPr>
      </p:pic>
    </p:spTree>
    <p:extLst>
      <p:ext uri="{BB962C8B-B14F-4D97-AF65-F5344CB8AC3E}">
        <p14:creationId xmlns:p14="http://schemas.microsoft.com/office/powerpoint/2010/main" val="34977371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a:extLst>
            <a:ext uri="{FF2B5EF4-FFF2-40B4-BE49-F238E27FC236}">
              <a16:creationId xmlns:a16="http://schemas.microsoft.com/office/drawing/2014/main" id="{9537D8ED-0129-31BB-6AD8-CEC6AC5ECA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E621C3-6FD1-60F6-A5BC-99ED3B4A3B9F}"/>
              </a:ext>
            </a:extLst>
          </p:cNvPr>
          <p:cNvSpPr>
            <a:spLocks noGrp="1"/>
          </p:cNvSpPr>
          <p:nvPr>
            <p:ph type="title"/>
          </p:nvPr>
        </p:nvSpPr>
        <p:spPr>
          <a:xfrm>
            <a:off x="0" y="-317764"/>
            <a:ext cx="12192000" cy="1541563"/>
          </a:xfrm>
          <a:solidFill>
            <a:srgbClr val="002060"/>
          </a:solidFill>
          <a:ln>
            <a:solidFill>
              <a:srgbClr val="0070C0"/>
            </a:solidFill>
          </a:ln>
        </p:spPr>
        <p:txBody>
          <a:bodyPr>
            <a:normAutofit/>
          </a:bodyPr>
          <a:lstStyle/>
          <a:p>
            <a:pPr algn="ctr"/>
            <a:r>
              <a:rPr lang="en-GB" b="1" dirty="0">
                <a:solidFill>
                  <a:schemeClr val="bg1"/>
                </a:solidFill>
                <a:latin typeface="Open Sans" panose="020B0606030504020204" pitchFamily="34" charset="0"/>
                <a:ea typeface="Open Sans" panose="020B0606030504020204" pitchFamily="34" charset="0"/>
                <a:cs typeface="Open Sans" panose="020B0606030504020204" pitchFamily="34" charset="0"/>
              </a:rPr>
              <a:t>Developer (Consortium) Update</a:t>
            </a:r>
          </a:p>
        </p:txBody>
      </p:sp>
      <p:pic>
        <p:nvPicPr>
          <p:cNvPr id="3" name="Picture 2" descr="A black background with text and colorful circles&#10;&#10;Description automatically generated">
            <a:extLst>
              <a:ext uri="{FF2B5EF4-FFF2-40B4-BE49-F238E27FC236}">
                <a16:creationId xmlns:a16="http://schemas.microsoft.com/office/drawing/2014/main" id="{E352C2E5-F58C-94E1-C412-31306387E973}"/>
              </a:ext>
            </a:extLst>
          </p:cNvPr>
          <p:cNvPicPr>
            <a:picLocks noChangeAspect="1"/>
          </p:cNvPicPr>
          <p:nvPr/>
        </p:nvPicPr>
        <p:blipFill>
          <a:blip r:embed="rId3"/>
          <a:srcRect l="6625" t="11797" b="12237"/>
          <a:stretch/>
        </p:blipFill>
        <p:spPr>
          <a:xfrm>
            <a:off x="9438968" y="4948419"/>
            <a:ext cx="2753032" cy="1909581"/>
          </a:xfrm>
          <a:prstGeom prst="rect">
            <a:avLst/>
          </a:prstGeom>
        </p:spPr>
      </p:pic>
      <p:sp>
        <p:nvSpPr>
          <p:cNvPr id="5" name="TextBox 4">
            <a:extLst>
              <a:ext uri="{FF2B5EF4-FFF2-40B4-BE49-F238E27FC236}">
                <a16:creationId xmlns:a16="http://schemas.microsoft.com/office/drawing/2014/main" id="{29FCAA17-89D9-DF4B-FEE0-1ACA80C5E0AD}"/>
              </a:ext>
            </a:extLst>
          </p:cNvPr>
          <p:cNvSpPr txBox="1"/>
          <p:nvPr/>
        </p:nvSpPr>
        <p:spPr>
          <a:xfrm>
            <a:off x="558362" y="2280836"/>
            <a:ext cx="11075276" cy="2923877"/>
          </a:xfrm>
          <a:prstGeom prst="rect">
            <a:avLst/>
          </a:prstGeom>
          <a:noFill/>
        </p:spPr>
        <p:txBody>
          <a:bodyPr wrap="square">
            <a:spAutoFit/>
          </a:bodyPr>
          <a:lstStyle/>
          <a:p>
            <a:pPr marL="571500" indent="-571500">
              <a:buFont typeface="Arial" panose="020B0604020202020204" pitchFamily="34" charset="0"/>
              <a:buChar char="•"/>
            </a:pPr>
            <a:r>
              <a:rPr lang="en-GB" sz="4000" dirty="0">
                <a:solidFill>
                  <a:srgbClr val="000000"/>
                </a:solidFill>
                <a:ea typeface="Open Sans" panose="020B0606030504020204" pitchFamily="34" charset="0"/>
                <a:cs typeface="Open Sans" panose="020B0606030504020204" pitchFamily="34" charset="0"/>
              </a:rPr>
              <a:t>Matt Atton (Persimmon Homes)</a:t>
            </a:r>
          </a:p>
          <a:p>
            <a:pPr marL="571500" indent="-571500">
              <a:buFont typeface="Arial" panose="020B0604020202020204" pitchFamily="34" charset="0"/>
              <a:buChar char="•"/>
            </a:pPr>
            <a:endParaRPr lang="en-GB" sz="800" dirty="0">
              <a:solidFill>
                <a:srgbClr val="000000"/>
              </a:solidFill>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dirty="0">
                <a:solidFill>
                  <a:srgbClr val="000000"/>
                </a:solidFill>
                <a:ea typeface="Open Sans" panose="020B0606030504020204" pitchFamily="34" charset="0"/>
                <a:cs typeface="Open Sans" panose="020B0606030504020204" pitchFamily="34" charset="0"/>
              </a:rPr>
              <a:t>Samantha Williams (Taylor Wimpey)</a:t>
            </a:r>
          </a:p>
          <a:p>
            <a:pPr marL="571500" indent="-571500">
              <a:buFont typeface="Arial" panose="020B0604020202020204" pitchFamily="34" charset="0"/>
              <a:buChar char="•"/>
            </a:pPr>
            <a:endParaRPr lang="en-GB" sz="800" dirty="0">
              <a:solidFill>
                <a:srgbClr val="000000"/>
              </a:solidFill>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dirty="0">
                <a:solidFill>
                  <a:srgbClr val="000000"/>
                </a:solidFill>
                <a:ea typeface="Open Sans" panose="020B0606030504020204" pitchFamily="34" charset="0"/>
                <a:cs typeface="Open Sans" panose="020B0606030504020204" pitchFamily="34" charset="0"/>
              </a:rPr>
              <a:t>Rob Hales (</a:t>
            </a:r>
            <a:r>
              <a:rPr lang="en-GB" sz="4000" dirty="0" err="1">
                <a:solidFill>
                  <a:srgbClr val="000000"/>
                </a:solidFill>
                <a:ea typeface="Open Sans" panose="020B0606030504020204" pitchFamily="34" charset="0"/>
                <a:cs typeface="Open Sans" panose="020B0606030504020204" pitchFamily="34" charset="0"/>
              </a:rPr>
              <a:t>Vistry</a:t>
            </a:r>
            <a:r>
              <a:rPr lang="en-GB" sz="4000" dirty="0">
                <a:solidFill>
                  <a:srgbClr val="000000"/>
                </a:solidFill>
                <a:ea typeface="Open Sans" panose="020B0606030504020204" pitchFamily="34" charset="0"/>
                <a:cs typeface="Open Sans" panose="020B0606030504020204" pitchFamily="34" charset="0"/>
              </a:rPr>
              <a:t>)</a:t>
            </a:r>
          </a:p>
          <a:p>
            <a:pPr marL="571500" indent="-571500">
              <a:buFont typeface="Arial" panose="020B0604020202020204" pitchFamily="34" charset="0"/>
              <a:buChar char="•"/>
            </a:pPr>
            <a:endParaRPr lang="en-GB" sz="800" dirty="0">
              <a:solidFill>
                <a:srgbClr val="000000"/>
              </a:solidFill>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dirty="0">
                <a:solidFill>
                  <a:srgbClr val="000000"/>
                </a:solidFill>
                <a:ea typeface="Open Sans" panose="020B0606030504020204" pitchFamily="34" charset="0"/>
                <a:cs typeface="Open Sans" panose="020B0606030504020204" pitchFamily="34" charset="0"/>
              </a:rPr>
              <a:t>(Tilia) – not in attendance</a:t>
            </a:r>
          </a:p>
        </p:txBody>
      </p:sp>
    </p:spTree>
    <p:extLst>
      <p:ext uri="{BB962C8B-B14F-4D97-AF65-F5344CB8AC3E}">
        <p14:creationId xmlns:p14="http://schemas.microsoft.com/office/powerpoint/2010/main" val="21694165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78554C4-61AB-8FD9-FCCF-457BC3004355}"/>
              </a:ext>
            </a:extLst>
          </p:cNvPr>
          <p:cNvSpPr>
            <a:spLocks noGrp="1"/>
          </p:cNvSpPr>
          <p:nvPr>
            <p:ph type="ctrTitle"/>
          </p:nvPr>
        </p:nvSpPr>
        <p:spPr>
          <a:xfrm>
            <a:off x="7168896" y="1129554"/>
            <a:ext cx="4361688" cy="3475236"/>
          </a:xfrm>
        </p:spPr>
        <p:txBody>
          <a:bodyPr anchor="b">
            <a:normAutofit/>
          </a:bodyPr>
          <a:lstStyle/>
          <a:p>
            <a:r>
              <a:rPr lang="en-US" dirty="0"/>
              <a:t>Bishops Stortford North Consortium </a:t>
            </a:r>
          </a:p>
        </p:txBody>
      </p:sp>
      <p:sp>
        <p:nvSpPr>
          <p:cNvPr id="8" name="Subtitle 2">
            <a:extLst>
              <a:ext uri="{FF2B5EF4-FFF2-40B4-BE49-F238E27FC236}">
                <a16:creationId xmlns:a16="http://schemas.microsoft.com/office/drawing/2014/main" id="{2310A85E-5A4A-2BB0-ABD6-E4E9B98D91CC}"/>
              </a:ext>
            </a:extLst>
          </p:cNvPr>
          <p:cNvSpPr>
            <a:spLocks noGrp="1"/>
          </p:cNvSpPr>
          <p:nvPr>
            <p:ph type="subTitle" idx="1"/>
          </p:nvPr>
        </p:nvSpPr>
        <p:spPr>
          <a:xfrm>
            <a:off x="7168897" y="4731335"/>
            <a:ext cx="4206240" cy="1184585"/>
          </a:xfrm>
        </p:spPr>
        <p:txBody>
          <a:bodyPr>
            <a:normAutofit/>
          </a:bodyPr>
          <a:lstStyle/>
          <a:p>
            <a:r>
              <a:rPr lang="en-US" dirty="0"/>
              <a:t>Persimmon, Taylor Wimpey, </a:t>
            </a:r>
          </a:p>
          <a:p>
            <a:r>
              <a:rPr lang="en-US" dirty="0"/>
              <a:t>Tilia Homes and Vistry</a:t>
            </a:r>
          </a:p>
        </p:txBody>
      </p:sp>
      <p:sp>
        <p:nvSpPr>
          <p:cNvPr id="13" name="Picture Placeholder 3">
            <a:extLst>
              <a:ext uri="{FF2B5EF4-FFF2-40B4-BE49-F238E27FC236}">
                <a16:creationId xmlns:a16="http://schemas.microsoft.com/office/drawing/2014/main" id="{557139A8-1554-6D99-4B41-9D96D0975F4C}"/>
              </a:ext>
            </a:extLst>
          </p:cNvPr>
          <p:cNvSpPr>
            <a:spLocks noGrp="1"/>
          </p:cNvSpPr>
          <p:nvPr>
            <p:ph type="pic" sz="quarter" idx="13"/>
          </p:nvPr>
        </p:nvSpPr>
        <p:spPr>
          <a:xfrm>
            <a:off x="0" y="0"/>
            <a:ext cx="6584950" cy="6858000"/>
          </a:xfrm>
        </p:spPr>
        <p:txBody>
          <a:bodyPr/>
          <a:lstStyle/>
          <a:p>
            <a:endParaRPr lang="en-GB" dirty="0"/>
          </a:p>
        </p:txBody>
      </p:sp>
    </p:spTree>
    <p:extLst>
      <p:ext uri="{BB962C8B-B14F-4D97-AF65-F5344CB8AC3E}">
        <p14:creationId xmlns:p14="http://schemas.microsoft.com/office/powerpoint/2010/main" val="24394769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052D2-5642-265E-0577-1E7DFAA20956}"/>
              </a:ext>
            </a:extLst>
          </p:cNvPr>
          <p:cNvSpPr>
            <a:spLocks noGrp="1"/>
          </p:cNvSpPr>
          <p:nvPr>
            <p:ph type="title"/>
          </p:nvPr>
        </p:nvSpPr>
        <p:spPr>
          <a:xfrm>
            <a:off x="372532" y="548639"/>
            <a:ext cx="10022417" cy="930911"/>
          </a:xfrm>
        </p:spPr>
        <p:txBody>
          <a:bodyPr anchor="t">
            <a:normAutofit/>
          </a:bodyPr>
          <a:lstStyle/>
          <a:p>
            <a:r>
              <a:rPr lang="en-GB" dirty="0"/>
              <a:t>Consortium Update/Actions - May 2026</a:t>
            </a:r>
          </a:p>
        </p:txBody>
      </p:sp>
      <p:graphicFrame>
        <p:nvGraphicFramePr>
          <p:cNvPr id="5" name="Content Placeholder 2">
            <a:extLst>
              <a:ext uri="{FF2B5EF4-FFF2-40B4-BE49-F238E27FC236}">
                <a16:creationId xmlns:a16="http://schemas.microsoft.com/office/drawing/2014/main" id="{390CF5A4-BCB2-6A7F-7E08-0979214AFB2A}"/>
              </a:ext>
            </a:extLst>
          </p:cNvPr>
          <p:cNvGraphicFramePr>
            <a:graphicFrameLocks noGrp="1"/>
          </p:cNvGraphicFramePr>
          <p:nvPr>
            <p:ph sz="quarter" idx="13"/>
          </p:nvPr>
        </p:nvGraphicFramePr>
        <p:xfrm>
          <a:off x="317500" y="1479550"/>
          <a:ext cx="11501968" cy="4876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354CD03-7671-9D94-3991-FBAA232F3AE6}"/>
              </a:ext>
            </a:extLst>
          </p:cNvPr>
          <p:cNvSpPr txBox="1"/>
          <p:nvPr/>
        </p:nvSpPr>
        <p:spPr>
          <a:xfrm>
            <a:off x="800100" y="2118727"/>
            <a:ext cx="10445750" cy="338554"/>
          </a:xfrm>
          <a:prstGeom prst="rect">
            <a:avLst/>
          </a:prstGeom>
          <a:noFill/>
        </p:spPr>
        <p:txBody>
          <a:bodyPr wrap="square" rtlCol="0">
            <a:spAutoFit/>
          </a:bodyPr>
          <a:lstStyle/>
          <a:p>
            <a:r>
              <a:rPr lang="en-GB" sz="1600" dirty="0"/>
              <a:t>Western Neighbourhood – finishing works underway ready for adoption</a:t>
            </a:r>
          </a:p>
        </p:txBody>
      </p:sp>
      <p:sp>
        <p:nvSpPr>
          <p:cNvPr id="6" name="TextBox 5">
            <a:extLst>
              <a:ext uri="{FF2B5EF4-FFF2-40B4-BE49-F238E27FC236}">
                <a16:creationId xmlns:a16="http://schemas.microsoft.com/office/drawing/2014/main" id="{5089B368-8E2F-87B4-6D9C-4ED58F2E236A}"/>
              </a:ext>
            </a:extLst>
          </p:cNvPr>
          <p:cNvSpPr txBox="1"/>
          <p:nvPr/>
        </p:nvSpPr>
        <p:spPr>
          <a:xfrm>
            <a:off x="845609" y="1555750"/>
            <a:ext cx="10445750" cy="338554"/>
          </a:xfrm>
          <a:prstGeom prst="rect">
            <a:avLst/>
          </a:prstGeom>
          <a:noFill/>
        </p:spPr>
        <p:txBody>
          <a:bodyPr wrap="square" rtlCol="0">
            <a:spAutoFit/>
          </a:bodyPr>
          <a:lstStyle/>
          <a:p>
            <a:r>
              <a:rPr lang="en-GB" sz="1600" dirty="0"/>
              <a:t>1300 Occupations on the development to date</a:t>
            </a:r>
          </a:p>
        </p:txBody>
      </p:sp>
    </p:spTree>
    <p:extLst>
      <p:ext uri="{BB962C8B-B14F-4D97-AF65-F5344CB8AC3E}">
        <p14:creationId xmlns:p14="http://schemas.microsoft.com/office/powerpoint/2010/main" val="33293049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E9F8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0C63-1643-53FB-4204-913A0DBCBE77}"/>
              </a:ext>
            </a:extLst>
          </p:cNvPr>
          <p:cNvSpPr>
            <a:spLocks noGrp="1"/>
          </p:cNvSpPr>
          <p:nvPr>
            <p:ph type="title"/>
          </p:nvPr>
        </p:nvSpPr>
        <p:spPr>
          <a:xfrm>
            <a:off x="0" y="0"/>
            <a:ext cx="12192000" cy="1541563"/>
          </a:xfrm>
          <a:solidFill>
            <a:srgbClr val="002060"/>
          </a:solidFill>
        </p:spPr>
        <p:txBody>
          <a:bodyPr>
            <a:normAutofit/>
          </a:bodyPr>
          <a:lstStyle/>
          <a:p>
            <a:pPr algn="ctr"/>
            <a:r>
              <a:rPr lang="en-GB" sz="6400" b="1" dirty="0">
                <a:solidFill>
                  <a:schemeClr val="bg1"/>
                </a:solidFill>
                <a:latin typeface="Open Sans" panose="020B0606030504020204" pitchFamily="34" charset="0"/>
                <a:ea typeface="Open Sans" panose="020B0606030504020204" pitchFamily="34" charset="0"/>
                <a:cs typeface="Open Sans" panose="020B0606030504020204" pitchFamily="34" charset="0"/>
              </a:rPr>
              <a:t>Thank You</a:t>
            </a:r>
          </a:p>
        </p:txBody>
      </p:sp>
      <p:sp>
        <p:nvSpPr>
          <p:cNvPr id="3" name="Content Placeholder 2">
            <a:extLst>
              <a:ext uri="{FF2B5EF4-FFF2-40B4-BE49-F238E27FC236}">
                <a16:creationId xmlns:a16="http://schemas.microsoft.com/office/drawing/2014/main" id="{6ED7029A-BFF5-78AA-13A6-C373ED732459}"/>
              </a:ext>
            </a:extLst>
          </p:cNvPr>
          <p:cNvSpPr>
            <a:spLocks noGrp="1"/>
          </p:cNvSpPr>
          <p:nvPr>
            <p:ph idx="1"/>
          </p:nvPr>
        </p:nvSpPr>
        <p:spPr>
          <a:xfrm>
            <a:off x="474135" y="1846862"/>
            <a:ext cx="8971422" cy="573932"/>
          </a:xfrm>
        </p:spPr>
        <p:txBody>
          <a:bodyPr>
            <a:noAutofit/>
          </a:bodyPr>
          <a:lstStyle/>
          <a:p>
            <a:pPr marL="0" indent="0">
              <a:buNone/>
            </a:pPr>
            <a:r>
              <a:rPr lang="en-GB" sz="3600" b="1" dirty="0">
                <a:solidFill>
                  <a:srgbClr val="000000"/>
                </a:solidFill>
                <a:latin typeface="Open Sans" panose="020B0606030504020204" pitchFamily="34" charset="0"/>
                <a:ea typeface="Open Sans" panose="020B0606030504020204" pitchFamily="34" charset="0"/>
                <a:cs typeface="Open Sans" panose="020B0606030504020204" pitchFamily="34" charset="0"/>
              </a:rPr>
              <a:t>Contact us at:</a:t>
            </a:r>
          </a:p>
        </p:txBody>
      </p:sp>
      <p:pic>
        <p:nvPicPr>
          <p:cNvPr id="4" name="Picture 3" descr="A black background with text and colorful circles&#10;&#10;Description automatically generated">
            <a:extLst>
              <a:ext uri="{FF2B5EF4-FFF2-40B4-BE49-F238E27FC236}">
                <a16:creationId xmlns:a16="http://schemas.microsoft.com/office/drawing/2014/main" id="{6CD31F2B-D232-7A0B-1607-5C03DB140DF4}"/>
              </a:ext>
            </a:extLst>
          </p:cNvPr>
          <p:cNvPicPr>
            <a:picLocks noChangeAspect="1"/>
          </p:cNvPicPr>
          <p:nvPr/>
        </p:nvPicPr>
        <p:blipFill>
          <a:blip r:embed="rId3"/>
          <a:stretch>
            <a:fillRect/>
          </a:stretch>
        </p:blipFill>
        <p:spPr>
          <a:xfrm>
            <a:off x="8374775" y="4344276"/>
            <a:ext cx="2948371" cy="2513723"/>
          </a:xfrm>
          <a:prstGeom prst="rect">
            <a:avLst/>
          </a:prstGeom>
        </p:spPr>
      </p:pic>
      <p:sp>
        <p:nvSpPr>
          <p:cNvPr id="7" name="TextBox 6">
            <a:extLst>
              <a:ext uri="{FF2B5EF4-FFF2-40B4-BE49-F238E27FC236}">
                <a16:creationId xmlns:a16="http://schemas.microsoft.com/office/drawing/2014/main" id="{28E08D6C-2510-9E9E-B4CE-4A288E7B79BE}"/>
              </a:ext>
            </a:extLst>
          </p:cNvPr>
          <p:cNvSpPr txBox="1"/>
          <p:nvPr/>
        </p:nvSpPr>
        <p:spPr>
          <a:xfrm>
            <a:off x="474135" y="3822150"/>
            <a:ext cx="7269082" cy="2523768"/>
          </a:xfrm>
          <a:prstGeom prst="rect">
            <a:avLst/>
          </a:prstGeom>
          <a:noFill/>
        </p:spPr>
        <p:txBody>
          <a:bodyPr wrap="square">
            <a:spAutoFit/>
          </a:bodyPr>
          <a:lstStyle/>
          <a:p>
            <a:r>
              <a:rPr lang="en-GB" sz="3000" b="1" dirty="0">
                <a:effectLst/>
                <a:latin typeface="Open Sans" panose="020B0606030504020204" pitchFamily="34" charset="0"/>
                <a:ea typeface="Open Sans" panose="020B0606030504020204" pitchFamily="34" charset="0"/>
                <a:cs typeface="Open Sans" panose="020B0606030504020204" pitchFamily="34" charset="0"/>
              </a:rPr>
              <a:t>Upcoming Stortford Fields Community Forums:</a:t>
            </a:r>
          </a:p>
          <a:p>
            <a:endParaRPr lang="en-GB" sz="2000" dirty="0">
              <a:effectLst/>
              <a:latin typeface="Open Sans" panose="020B0606030504020204" pitchFamily="34" charset="0"/>
              <a:ea typeface="Open Sans" panose="020B0606030504020204" pitchFamily="34" charset="0"/>
              <a:cs typeface="Open Sans" panose="020B0606030504020204" pitchFamily="34" charset="0"/>
            </a:endParaRPr>
          </a:p>
          <a:p>
            <a:pPr marL="457200" indent="-457200">
              <a:buFont typeface="Arial" panose="020B0604020202020204" pitchFamily="34" charset="0"/>
              <a:buChar char="•"/>
            </a:pPr>
            <a:r>
              <a:rPr lang="en-GB" sz="2600" dirty="0">
                <a:effectLst/>
                <a:latin typeface="Open Sans" panose="020B0606030504020204" pitchFamily="34" charset="0"/>
                <a:ea typeface="Open Sans" panose="020B0606030504020204" pitchFamily="34" charset="0"/>
                <a:cs typeface="Open Sans" panose="020B0606030504020204" pitchFamily="34" charset="0"/>
              </a:rPr>
              <a:t>Wednesday 4</a:t>
            </a:r>
            <a:r>
              <a:rPr lang="en-GB" sz="2600" baseline="30000" dirty="0">
                <a:effectLst/>
                <a:latin typeface="Open Sans" panose="020B0606030504020204" pitchFamily="34" charset="0"/>
                <a:ea typeface="Open Sans" panose="020B0606030504020204" pitchFamily="34" charset="0"/>
                <a:cs typeface="Open Sans" panose="020B0606030504020204" pitchFamily="34" charset="0"/>
              </a:rPr>
              <a:t>th</a:t>
            </a:r>
            <a:r>
              <a:rPr lang="en-GB" sz="2600" dirty="0">
                <a:effectLst/>
                <a:latin typeface="Open Sans" panose="020B0606030504020204" pitchFamily="34" charset="0"/>
                <a:ea typeface="Open Sans" panose="020B0606030504020204" pitchFamily="34" charset="0"/>
                <a:cs typeface="Open Sans" panose="020B0606030504020204" pitchFamily="34" charset="0"/>
              </a:rPr>
              <a:t> November 2026</a:t>
            </a:r>
          </a:p>
          <a:p>
            <a:pPr lvl="1"/>
            <a:r>
              <a:rPr lang="en-GB" sz="2600" dirty="0">
                <a:effectLst/>
                <a:latin typeface="Open Sans" panose="020B0606030504020204" pitchFamily="34" charset="0"/>
                <a:ea typeface="Open Sans" panose="020B0606030504020204" pitchFamily="34" charset="0"/>
                <a:cs typeface="Open Sans" panose="020B0606030504020204" pitchFamily="34" charset="0"/>
              </a:rPr>
              <a:t>7pm start</a:t>
            </a:r>
          </a:p>
          <a:p>
            <a:pPr lvl="1"/>
            <a:r>
              <a:rPr lang="en-GB" sz="2600" dirty="0">
                <a:effectLst/>
                <a:latin typeface="Open Sans" panose="020B0606030504020204" pitchFamily="34" charset="0"/>
                <a:ea typeface="Open Sans" panose="020B0606030504020204" pitchFamily="34" charset="0"/>
                <a:cs typeface="Open Sans" panose="020B0606030504020204" pitchFamily="34" charset="0"/>
              </a:rPr>
              <a:t>Bishops Stortford Rugby Club</a:t>
            </a:r>
          </a:p>
        </p:txBody>
      </p:sp>
      <p:sp>
        <p:nvSpPr>
          <p:cNvPr id="9" name="TextBox 8">
            <a:extLst>
              <a:ext uri="{FF2B5EF4-FFF2-40B4-BE49-F238E27FC236}">
                <a16:creationId xmlns:a16="http://schemas.microsoft.com/office/drawing/2014/main" id="{60870B05-9240-D46A-16AD-703C48554C45}"/>
              </a:ext>
            </a:extLst>
          </p:cNvPr>
          <p:cNvSpPr txBox="1"/>
          <p:nvPr/>
        </p:nvSpPr>
        <p:spPr>
          <a:xfrm>
            <a:off x="2526826" y="2650531"/>
            <a:ext cx="8026499" cy="584775"/>
          </a:xfrm>
          <a:prstGeom prst="rect">
            <a:avLst/>
          </a:prstGeom>
          <a:noFill/>
        </p:spPr>
        <p:txBody>
          <a:bodyPr wrap="square">
            <a:spAutoFit/>
          </a:bodyPr>
          <a:lstStyle/>
          <a:p>
            <a:pPr marL="0" indent="0">
              <a:buNone/>
            </a:pPr>
            <a:r>
              <a:rPr lang="en-GB" sz="3200" b="1" u="sng" dirty="0">
                <a:solidFill>
                  <a:srgbClr val="007A4E"/>
                </a:solidFill>
                <a:latin typeface="Open Sans" panose="020B0606030504020204" pitchFamily="34" charset="0"/>
                <a:ea typeface="Open Sans" panose="020B0606030504020204" pitchFamily="34" charset="0"/>
                <a:cs typeface="Open Sans" panose="020B0606030504020204" pitchFamily="34" charset="0"/>
                <a:hlinkClick r:id="rId4"/>
              </a:rPr>
              <a:t>community.forum@eastherts.gov.uk</a:t>
            </a:r>
            <a:r>
              <a:rPr lang="en-GB" sz="3200" dirty="0">
                <a:solidFill>
                  <a:srgbClr val="4A4A4A"/>
                </a:solidFill>
                <a:latin typeface="Open Sans" panose="020B0606030504020204" pitchFamily="34" charset="0"/>
                <a:ea typeface="Open Sans" panose="020B0606030504020204" pitchFamily="34" charset="0"/>
                <a:cs typeface="Open Sans" panose="020B0606030504020204" pitchFamily="34" charset="0"/>
              </a:rPr>
              <a:t> </a:t>
            </a:r>
            <a:r>
              <a:rPr lang="en-GB" sz="3200" dirty="0">
                <a:latin typeface="Open Sans" panose="020B0606030504020204" pitchFamily="34" charset="0"/>
                <a:ea typeface="Open Sans" panose="020B0606030504020204" pitchFamily="34" charset="0"/>
                <a:cs typeface="Open Sans" panose="020B0606030504020204" pitchFamily="34" charset="0"/>
              </a:rPr>
              <a:t>       </a:t>
            </a:r>
            <a:endParaRPr lang="en-GB" sz="3600" b="1" dirty="0">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2394505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17388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a neighborhood&#10;&#10;AI-generated content may be incorrect.">
            <a:extLst>
              <a:ext uri="{FF2B5EF4-FFF2-40B4-BE49-F238E27FC236}">
                <a16:creationId xmlns:a16="http://schemas.microsoft.com/office/drawing/2014/main" id="{073C364F-4CC6-6E5D-81ED-4C7E03F122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701" y="167357"/>
            <a:ext cx="8306520" cy="6523285"/>
          </a:xfrm>
          <a:prstGeom prst="rect">
            <a:avLst/>
          </a:prstGeom>
        </p:spPr>
      </p:pic>
      <p:pic>
        <p:nvPicPr>
          <p:cNvPr id="5" name="Picture 4" descr="A group of squares with different colors&#10;&#10;AI-generated content may be incorrect.">
            <a:extLst>
              <a:ext uri="{FF2B5EF4-FFF2-40B4-BE49-F238E27FC236}">
                <a16:creationId xmlns:a16="http://schemas.microsoft.com/office/drawing/2014/main" id="{E7232FA0-C112-1912-5DBB-6782A1CF3B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52132" y="2183021"/>
            <a:ext cx="2530059" cy="2491956"/>
          </a:xfrm>
          <a:prstGeom prst="rect">
            <a:avLst/>
          </a:prstGeom>
        </p:spPr>
      </p:pic>
      <p:sp>
        <p:nvSpPr>
          <p:cNvPr id="6" name="TextBox 5">
            <a:extLst>
              <a:ext uri="{FF2B5EF4-FFF2-40B4-BE49-F238E27FC236}">
                <a16:creationId xmlns:a16="http://schemas.microsoft.com/office/drawing/2014/main" id="{1A4F09BF-CA2B-8453-EC93-EEA2689CAA7F}"/>
              </a:ext>
            </a:extLst>
          </p:cNvPr>
          <p:cNvSpPr txBox="1"/>
          <p:nvPr/>
        </p:nvSpPr>
        <p:spPr>
          <a:xfrm>
            <a:off x="304800" y="855407"/>
            <a:ext cx="3165987" cy="369332"/>
          </a:xfrm>
          <a:prstGeom prst="rect">
            <a:avLst/>
          </a:prstGeom>
          <a:noFill/>
        </p:spPr>
        <p:txBody>
          <a:bodyPr wrap="square" rtlCol="0">
            <a:spAutoFit/>
          </a:bodyPr>
          <a:lstStyle/>
          <a:p>
            <a:r>
              <a:rPr lang="en-GB" b="1" dirty="0">
                <a:latin typeface="Open Sans" panose="020B0606030504020204" pitchFamily="34" charset="0"/>
                <a:ea typeface="Open Sans" panose="020B0606030504020204" pitchFamily="34" charset="0"/>
                <a:cs typeface="Open Sans" panose="020B0606030504020204" pitchFamily="34" charset="0"/>
              </a:rPr>
              <a:t>Western Neighbourhood</a:t>
            </a:r>
          </a:p>
        </p:txBody>
      </p:sp>
    </p:spTree>
    <p:extLst>
      <p:ext uri="{BB962C8B-B14F-4D97-AF65-F5344CB8AC3E}">
        <p14:creationId xmlns:p14="http://schemas.microsoft.com/office/powerpoint/2010/main" val="28323916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p of a neighborhood&#10;&#10;AI-generated content may be incorrect.">
            <a:extLst>
              <a:ext uri="{FF2B5EF4-FFF2-40B4-BE49-F238E27FC236}">
                <a16:creationId xmlns:a16="http://schemas.microsoft.com/office/drawing/2014/main" id="{42DBBEAB-9AFC-8681-119B-EC941A263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303" y="3167743"/>
            <a:ext cx="3440915" cy="3690257"/>
          </a:xfrm>
          <a:prstGeom prst="rect">
            <a:avLst/>
          </a:prstGeom>
        </p:spPr>
      </p:pic>
      <p:pic>
        <p:nvPicPr>
          <p:cNvPr id="7" name="Picture 6" descr="A map of a neighborhood&#10;&#10;AI-generated content may be incorrect.">
            <a:extLst>
              <a:ext uri="{FF2B5EF4-FFF2-40B4-BE49-F238E27FC236}">
                <a16:creationId xmlns:a16="http://schemas.microsoft.com/office/drawing/2014/main" id="{3AC27EE7-5A9B-2B4C-270B-99D477CAA408}"/>
              </a:ext>
            </a:extLst>
          </p:cNvPr>
          <p:cNvPicPr>
            <a:picLocks noChangeAspect="1"/>
          </p:cNvPicPr>
          <p:nvPr/>
        </p:nvPicPr>
        <p:blipFill>
          <a:blip r:embed="rId4">
            <a:extLst>
              <a:ext uri="{28A0092B-C50C-407E-A947-70E740481C1C}">
                <a14:useLocalDpi xmlns:a14="http://schemas.microsoft.com/office/drawing/2010/main" val="0"/>
              </a:ext>
            </a:extLst>
          </a:blip>
          <a:srcRect t="7860" b="218"/>
          <a:stretch>
            <a:fillRect/>
          </a:stretch>
        </p:blipFill>
        <p:spPr>
          <a:xfrm>
            <a:off x="2237595" y="632178"/>
            <a:ext cx="3226227" cy="2901245"/>
          </a:xfrm>
          <a:prstGeom prst="rect">
            <a:avLst/>
          </a:prstGeom>
        </p:spPr>
      </p:pic>
      <p:pic>
        <p:nvPicPr>
          <p:cNvPr id="9" name="Picture 8" descr="A map of a neighborhood&#10;&#10;AI-generated content may be incorrect.">
            <a:extLst>
              <a:ext uri="{FF2B5EF4-FFF2-40B4-BE49-F238E27FC236}">
                <a16:creationId xmlns:a16="http://schemas.microsoft.com/office/drawing/2014/main" id="{C2B096AA-A0AD-5912-6285-997B41B61D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30614" y="3894667"/>
            <a:ext cx="5454986" cy="2873022"/>
          </a:xfrm>
          <a:prstGeom prst="rect">
            <a:avLst/>
          </a:prstGeom>
        </p:spPr>
      </p:pic>
      <p:pic>
        <p:nvPicPr>
          <p:cNvPr id="11" name="Picture 10">
            <a:extLst>
              <a:ext uri="{FF2B5EF4-FFF2-40B4-BE49-F238E27FC236}">
                <a16:creationId xmlns:a16="http://schemas.microsoft.com/office/drawing/2014/main" id="{B728ECBB-E528-3BEB-C476-B6F9ACBEBDED}"/>
              </a:ext>
            </a:extLst>
          </p:cNvPr>
          <p:cNvPicPr>
            <a:picLocks noChangeAspect="1"/>
          </p:cNvPicPr>
          <p:nvPr/>
        </p:nvPicPr>
        <p:blipFill>
          <a:blip r:embed="rId6"/>
          <a:stretch>
            <a:fillRect/>
          </a:stretch>
        </p:blipFill>
        <p:spPr>
          <a:xfrm>
            <a:off x="6253558" y="462437"/>
            <a:ext cx="5532042" cy="3240726"/>
          </a:xfrm>
          <a:prstGeom prst="rect">
            <a:avLst/>
          </a:prstGeom>
        </p:spPr>
      </p:pic>
    </p:spTree>
    <p:extLst>
      <p:ext uri="{BB962C8B-B14F-4D97-AF65-F5344CB8AC3E}">
        <p14:creationId xmlns:p14="http://schemas.microsoft.com/office/powerpoint/2010/main" val="10631959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a neighborhood&#10;&#10;AI-generated content may be incorrect.">
            <a:extLst>
              <a:ext uri="{FF2B5EF4-FFF2-40B4-BE49-F238E27FC236}">
                <a16:creationId xmlns:a16="http://schemas.microsoft.com/office/drawing/2014/main" id="{55DC5A21-82BF-89B5-5B66-EBF9FD226A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4694" y="0"/>
            <a:ext cx="8182506" cy="6858000"/>
          </a:xfrm>
          <a:prstGeom prst="rect">
            <a:avLst/>
          </a:prstGeom>
        </p:spPr>
      </p:pic>
      <p:sp>
        <p:nvSpPr>
          <p:cNvPr id="2" name="TextBox 1">
            <a:extLst>
              <a:ext uri="{FF2B5EF4-FFF2-40B4-BE49-F238E27FC236}">
                <a16:creationId xmlns:a16="http://schemas.microsoft.com/office/drawing/2014/main" id="{4E29D6AE-146F-86D6-7A0B-BB80600B77F3}"/>
              </a:ext>
            </a:extLst>
          </p:cNvPr>
          <p:cNvSpPr txBox="1"/>
          <p:nvPr/>
        </p:nvSpPr>
        <p:spPr>
          <a:xfrm>
            <a:off x="304800" y="522806"/>
            <a:ext cx="3165987" cy="369332"/>
          </a:xfrm>
          <a:prstGeom prst="rect">
            <a:avLst/>
          </a:prstGeom>
          <a:noFill/>
        </p:spPr>
        <p:txBody>
          <a:bodyPr wrap="square" rtlCol="0">
            <a:spAutoFit/>
          </a:bodyPr>
          <a:lstStyle/>
          <a:p>
            <a:r>
              <a:rPr lang="en-GB" b="1" dirty="0">
                <a:latin typeface="Open Sans" panose="020B0606030504020204" pitchFamily="34" charset="0"/>
                <a:ea typeface="Open Sans" panose="020B0606030504020204" pitchFamily="34" charset="0"/>
                <a:cs typeface="Open Sans" panose="020B0606030504020204" pitchFamily="34" charset="0"/>
              </a:rPr>
              <a:t>Eastern Neighbourhood</a:t>
            </a:r>
          </a:p>
        </p:txBody>
      </p:sp>
      <p:pic>
        <p:nvPicPr>
          <p:cNvPr id="6" name="Picture 5" descr="A screenshot of a screen&#10;&#10;AI-generated content may be incorrect.">
            <a:extLst>
              <a:ext uri="{FF2B5EF4-FFF2-40B4-BE49-F238E27FC236}">
                <a16:creationId xmlns:a16="http://schemas.microsoft.com/office/drawing/2014/main" id="{CBD4513B-753E-E3F1-1962-756A0B1A08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6969" y="2103014"/>
            <a:ext cx="2075888" cy="2651971"/>
          </a:xfrm>
          <a:prstGeom prst="rect">
            <a:avLst/>
          </a:prstGeom>
        </p:spPr>
      </p:pic>
    </p:spTree>
    <p:extLst>
      <p:ext uri="{BB962C8B-B14F-4D97-AF65-F5344CB8AC3E}">
        <p14:creationId xmlns:p14="http://schemas.microsoft.com/office/powerpoint/2010/main" val="2311215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76D189-461E-7062-F134-66E56509ACD8}"/>
              </a:ext>
            </a:extLst>
          </p:cNvPr>
          <p:cNvPicPr>
            <a:picLocks noChangeAspect="1"/>
          </p:cNvPicPr>
          <p:nvPr/>
        </p:nvPicPr>
        <p:blipFill>
          <a:blip r:embed="rId3"/>
          <a:stretch>
            <a:fillRect/>
          </a:stretch>
        </p:blipFill>
        <p:spPr>
          <a:xfrm>
            <a:off x="0" y="251405"/>
            <a:ext cx="12192000" cy="6355189"/>
          </a:xfrm>
          <a:prstGeom prst="rect">
            <a:avLst/>
          </a:prstGeom>
        </p:spPr>
      </p:pic>
    </p:spTree>
    <p:extLst>
      <p:ext uri="{BB962C8B-B14F-4D97-AF65-F5344CB8AC3E}">
        <p14:creationId xmlns:p14="http://schemas.microsoft.com/office/powerpoint/2010/main" val="499370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4055</TotalTime>
  <Words>4936</Words>
  <Application>Microsoft Office PowerPoint</Application>
  <PresentationFormat>Widescreen</PresentationFormat>
  <Paragraphs>734</Paragraphs>
  <Slides>65</Slides>
  <Notes>65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65</vt:i4>
      </vt:variant>
    </vt:vector>
  </HeadingPairs>
  <TitlesOfParts>
    <vt:vector size="77" baseType="lpstr">
      <vt:lpstr>Abadi</vt:lpstr>
      <vt:lpstr>Aptos</vt:lpstr>
      <vt:lpstr>Aptos Display</vt:lpstr>
      <vt:lpstr>Arial</vt:lpstr>
      <vt:lpstr>Calibri</vt:lpstr>
      <vt:lpstr>FS Albert</vt:lpstr>
      <vt:lpstr>Open Sans</vt:lpstr>
      <vt:lpstr>Posterama</vt:lpstr>
      <vt:lpstr>Posterama Text Black</vt:lpstr>
      <vt:lpstr>Times New Roman</vt:lpstr>
      <vt:lpstr>Wingdings</vt:lpstr>
      <vt:lpstr>Office Theme</vt:lpstr>
      <vt:lpstr>PowerPoint Presentation</vt:lpstr>
      <vt:lpstr>Welcome – Cllr. Vicky Glover-Ward Executive Member for Planning &amp; Growth</vt:lpstr>
      <vt:lpstr>PowerPoint Presentation</vt:lpstr>
      <vt:lpstr> Welcome – Cllr. Vicky Glover-Ward</vt:lpstr>
      <vt:lpstr> Welcome – Cllr. Vicky Glover-Ward</vt:lpstr>
      <vt:lpstr> Welcome – Cllr. Vicky Glover-Ward</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EHDC Planning Update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HCC Highways Update</vt:lpstr>
      <vt:lpstr>HCC Highways Update</vt:lpstr>
      <vt:lpstr>HCC Highways Update</vt:lpstr>
      <vt:lpstr>HCC Highways Update</vt:lpstr>
      <vt:lpstr>HCC Highways Update</vt:lpstr>
      <vt:lpstr>HCC Highways Update</vt:lpstr>
      <vt:lpstr>PowerPoint Presentation</vt:lpstr>
      <vt:lpstr>Developer (Consortium) Update</vt:lpstr>
      <vt:lpstr>Bishops Stortford North Consortium </vt:lpstr>
      <vt:lpstr>Consortium Update/Actions - May 2026</vt:lpstr>
      <vt:lpstr>Thank You</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Ashley Ransome</dc:creator>
  <cp:lastModifiedBy>Ashley Ransome</cp:lastModifiedBy>
  <cp:revision>218</cp:revision>
  <cp:lastPrinted>2026-05-06T13:17:29Z</cp:lastPrinted>
  <dcterms:created xsi:type="dcterms:W3CDTF">2025-06-19T13:34:37Z</dcterms:created>
  <dcterms:modified xsi:type="dcterms:W3CDTF">2026-05-07T09:33:05Z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93d98ac-5911-4996-9f40-934b924618b7_Enabled">
    <vt:lpwstr>true</vt:lpwstr>
  </property>
  <property fmtid="{D5CDD505-2E9C-101B-9397-08002B2CF9AE}" pid="3" name="MSIP_Label_393d98ac-5911-4996-9f40-934b924618b7_SetDate">
    <vt:lpwstr>2025-06-19T13:52:54Z</vt:lpwstr>
  </property>
  <property fmtid="{D5CDD505-2E9C-101B-9397-08002B2CF9AE}" pid="4" name="MSIP_Label_393d98ac-5911-4996-9f40-934b924618b7_Method">
    <vt:lpwstr>Standard</vt:lpwstr>
  </property>
  <property fmtid="{D5CDD505-2E9C-101B-9397-08002B2CF9AE}" pid="5" name="MSIP_Label_393d98ac-5911-4996-9f40-934b924618b7_Name">
    <vt:lpwstr>Official</vt:lpwstr>
  </property>
  <property fmtid="{D5CDD505-2E9C-101B-9397-08002B2CF9AE}" pid="6" name="MSIP_Label_393d98ac-5911-4996-9f40-934b924618b7_SiteId">
    <vt:lpwstr>671b555f-1b74-4a87-a174-b37d2b179b24</vt:lpwstr>
  </property>
  <property fmtid="{D5CDD505-2E9C-101B-9397-08002B2CF9AE}" pid="7" name="MSIP_Label_393d98ac-5911-4996-9f40-934b924618b7_ActionId">
    <vt:lpwstr>e31bca51-d097-49aa-b6f8-bee425640003</vt:lpwstr>
  </property>
  <property fmtid="{D5CDD505-2E9C-101B-9397-08002B2CF9AE}" pid="8" name="MSIP_Label_393d98ac-5911-4996-9f40-934b924618b7_ContentBits">
    <vt:lpwstr>0</vt:lpwstr>
  </property>
  <property fmtid="{D5CDD505-2E9C-101B-9397-08002B2CF9AE}" pid="9" name="MSIP_Label_393d98ac-5911-4996-9f40-934b924618b7_Tag">
    <vt:lpwstr>10, 3, 0, 1</vt:lpwstr>
  </property>
</Properties>
</file>